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WNaW4OMkcCu1wnXZbQSMKxy23dIcq6ds4CBnEEXe0Q/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7wO5r8XaBirxXo06CmC8a6r5cCMezQQqUOcHxXhCyk/edit?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DM641DhTuJ7FxbZJEGqIR8dhYPLEGaoX/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cisco.com/learning/lab/apic-em-basic/step/3"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HcVElVI7FBBxlG9VmaWxA7L3q1lngjc/view?usp=shari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N7izcl2OqXkmiH848fsD7Mxb_EyKrBwW/view?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andboxdnac.cisco.com:443/dna/intent/api/v1/network-devic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_FW7-r2H8j7W5PPCAMAxzheYDufy6AhG/view?usp=shari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ciscospark.com/v1/people/m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WNaW4OMkcCu1wnXZbQSMKxy23dIcq6ds4CBnEEXe0Q/edit?usp=sharing" TargetMode="External"/><Relationship Id="rId3" Type="http://schemas.openxmlformats.org/officeDocument/2006/relationships/hyperlink" Target="https://drive.google.com/drive/folders/1Ip6nw4uxTHb5t9TxHEC3xcRPGzsTgEnH?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7wO5r8XaBirxXo06CmC8a6r5cCMezQQqUOcHxXhCyk/edit?usp=shar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DM641DhTuJ7FxbZJEGqIR8dhYPLEGaoX/view?usp=shar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5oHKwKaFdTXx62GjhY6cvCUuNyx-cWhu/view?usp=shar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GBEe5ATsUeGqM2luFuXiWQZEyJVwAm7e/view?usp=sharin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1fa0q7liDMzm9ZEOsm64jSadV5Nzlt2G/view?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HcVElVI7FBBxlG9VmaWxA7L3q1lngjc/view?usp=sharing" TargetMode="External"/><Relationship Id="rId3" Type="http://schemas.openxmlformats.org/officeDocument/2006/relationships/hyperlink" Target="https://192.168.56.107/restconf/data/ietf-interfaces:interfac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xovwktmtjsnaxyc2mwes2xu7pohqedmdm6zjw5q-0lu-script.googleusercontent.com/userCodeAppPane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e586df79f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be586df79f_0_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METADATA</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Author: Yvan Rooseleer</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Speaker's email: Yvan Rooseleer yvan.rooseleer@biasc.be</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Creation Date: 6 February 2021</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Based on document: </a:t>
            </a:r>
            <a:r>
              <a:rPr lang="en" sz="1000" u="sng">
                <a:solidFill>
                  <a:schemeClr val="dk1"/>
                </a:solidFill>
                <a:highlight>
                  <a:schemeClr val="lt1"/>
                </a:highlight>
                <a:hlinkClick r:id="rId2">
                  <a:extLst>
                    <a:ext uri="{A12FA001-AC4F-418D-AE19-62706E023703}">
                      <ahyp:hlinkClr val="tx"/>
                    </a:ext>
                  </a:extLst>
                </a:hlinkClick>
              </a:rPr>
              <a:t>https://docs.google.com/document/d/1jWNaW4OMkcCu1wnXZbQSMKxy23dIcq6ds4CBnEEXe0Q/edit?usp=sharing</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Session name: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25 FEB 2021, 16:00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25 FEB 2021, 17:00 </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Session description: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interpret JSON data coming from Webex Teams API, DNAC API, Docker inspect, Ansible.</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generate JSON data for Webex Teams API, IP Devices and Network Services from a source in the Excel format.</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Level: Intermediate</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Prerequisites</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Basic understanding of:</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Python scripting and programming </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Data modelling: YANG</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Data formats: JSON, YAML, XML</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Secure Shell/ SSH</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HTTPS/ SSL/ TLS</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Webex APIs</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Restconf APIs</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Ansible Playbooks</a:t>
            </a:r>
            <a:endParaRPr sz="10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1000">
                <a:solidFill>
                  <a:schemeClr val="dk1"/>
                </a:solidFill>
                <a:highlight>
                  <a:schemeClr val="lt1"/>
                </a:highlight>
              </a:rPr>
              <a:t>-- Docker</a:t>
            </a:r>
            <a:endParaRPr sz="10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c9dc8163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c9dc8163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creation date) in JSON format.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c9dc816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c9dc816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rPr lang="en">
                <a:solidFill>
                  <a:schemeClr val="dk1"/>
                </a:solidFill>
              </a:rPr>
              <a:t>URL for the complete response file: </a:t>
            </a:r>
            <a:r>
              <a:rPr lang="en" u="sng">
                <a:solidFill>
                  <a:srgbClr val="0097A7"/>
                </a:solidFill>
                <a:hlinkClick r:id="rId2">
                  <a:extLst>
                    <a:ext uri="{A12FA001-AC4F-418D-AE19-62706E023703}">
                      <ahyp:hlinkClr val="tx"/>
                    </a:ext>
                  </a:extLst>
                </a:hlinkClick>
              </a:rPr>
              <a:t>https://docs.google.com/document/d/1Z7wO5r8XaBirxXo06CmC8a6r5cCMezQQqUOcHxXhCyk/edit?usp=sharing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c9dc816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c9dc816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creation date) in JSON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c9dc8163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c9dc8163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experiment with Python scripts to filter or transfom JSON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Loops are regularly used to process response data: </a:t>
            </a:r>
            <a:r>
              <a:rPr b="1" lang="en">
                <a:solidFill>
                  <a:schemeClr val="dk1"/>
                </a:solidFill>
              </a:rPr>
              <a:t>for item in device: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Source: </a:t>
            </a:r>
            <a:r>
              <a:rPr lang="en" u="sng">
                <a:solidFill>
                  <a:srgbClr val="1155CC"/>
                </a:solidFill>
                <a:hlinkClick r:id="rId2">
                  <a:extLst>
                    <a:ext uri="{A12FA001-AC4F-418D-AE19-62706E023703}">
                      <ahyp:hlinkClr val="tx"/>
                    </a:ext>
                  </a:extLst>
                </a:hlinkClick>
              </a:rPr>
              <a:t>https://developer.cisco.com/learning/lab/apic-em-basic/step/3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c9dc816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c9dc816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c9dc8163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c9dc8163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b550b94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b550b94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Python Boolean =&gt; True False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Python </a:t>
            </a:r>
            <a:r>
              <a:rPr lang="en">
                <a:solidFill>
                  <a:schemeClr val="dk1"/>
                </a:solidFill>
              </a:rPr>
              <a:t>Unknown =&gt; None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JSON Boolean =&gt; true false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JSON Unknown =&gt; null {}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need information about Python built-in data type go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find out the data type of a variable atk, you can do the following: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print (type(atk))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b550b94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b550b94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FFFF"/>
                </a:highlight>
              </a:rPr>
              <a:t>JSON =  dict + list</a:t>
            </a:r>
            <a:endParaRPr b="1">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data structure shown is close to the IETF YANG Model, but is is simplified:</a:t>
            </a:r>
            <a:br>
              <a:rPr lang="en">
                <a:solidFill>
                  <a:schemeClr val="dk1"/>
                </a:solidFill>
                <a:highlight>
                  <a:srgbClr val="FFFFFF"/>
                </a:highlight>
              </a:rPr>
            </a:br>
            <a:r>
              <a:rPr lang="en">
                <a:solidFill>
                  <a:schemeClr val="dk1"/>
                </a:solidFill>
                <a:highlight>
                  <a:srgbClr val="FFFFFF"/>
                </a:highlight>
              </a:rPr>
              <a:t>ietf_ipv4 = {'address': [{'ip': '192.168.56.101', 'netmask': '255.255.255.0'}]}</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c9dc8163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c9dc8163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If you want to </a:t>
            </a:r>
            <a:r>
              <a:rPr b="1" lang="en">
                <a:solidFill>
                  <a:schemeClr val="dk1"/>
                </a:solidFill>
                <a:highlight>
                  <a:srgbClr val="FFFF00"/>
                </a:highlight>
              </a:rPr>
              <a:t>access a dictionary item</a:t>
            </a:r>
            <a:r>
              <a:rPr lang="en">
                <a:solidFill>
                  <a:schemeClr val="dk1"/>
                </a:solidFill>
              </a:rPr>
              <a:t>, you can do so by making a reference to its key inside a pair of </a:t>
            </a:r>
            <a:r>
              <a:rPr lang="en">
                <a:solidFill>
                  <a:schemeClr val="dk1"/>
                </a:solidFill>
                <a:highlight>
                  <a:srgbClr val="FFF2CC"/>
                </a:highlight>
              </a:rPr>
              <a:t>square brackets</a:t>
            </a:r>
            <a:r>
              <a:rPr lang="en">
                <a:solidFill>
                  <a:schemeClr val="dk1"/>
                </a:solidFill>
              </a:rPr>
              <a:t> (example 1) or by using the </a:t>
            </a:r>
            <a:r>
              <a:rPr lang="en">
                <a:solidFill>
                  <a:schemeClr val="dk1"/>
                </a:solidFill>
                <a:highlight>
                  <a:srgbClr val="FFF2CC"/>
                </a:highlight>
              </a:rPr>
              <a:t>get</a:t>
            </a:r>
            <a:r>
              <a:rPr lang="en">
                <a:solidFill>
                  <a:schemeClr val="dk1"/>
                </a:solidFill>
              </a:rPr>
              <a:t>() method (example 2)</a:t>
            </a:r>
            <a:endParaRPr>
              <a:solidFill>
                <a:schemeClr val="dk1"/>
              </a:solidFill>
            </a:endParaRPr>
          </a:p>
          <a:p>
            <a:pPr indent="0" lvl="0" marL="0" rtl="0" algn="l">
              <a:lnSpc>
                <a:spcPct val="115000"/>
              </a:lnSpc>
              <a:spcBef>
                <a:spcPts val="0"/>
              </a:spcBef>
              <a:spcAft>
                <a:spcPts val="0"/>
              </a:spcAft>
              <a:buNone/>
            </a:pPr>
            <a:r>
              <a:rPr lang="en">
                <a:solidFill>
                  <a:schemeClr val="dk1"/>
                </a:solidFill>
              </a:rPr>
              <a:t>More examples in the Workshop Document are here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QUOTATION MARKS</a:t>
            </a:r>
            <a:endParaRPr b="1">
              <a:solidFill>
                <a:schemeClr val="dk1"/>
              </a:solidFill>
            </a:endParaRPr>
          </a:p>
          <a:p>
            <a:pPr indent="0" lvl="0" marL="0" rtl="0" algn="l">
              <a:lnSpc>
                <a:spcPct val="115000"/>
              </a:lnSpc>
              <a:spcBef>
                <a:spcPts val="0"/>
              </a:spcBef>
              <a:spcAft>
                <a:spcPts val="0"/>
              </a:spcAft>
              <a:buNone/>
            </a:pPr>
            <a:r>
              <a:rPr lang="en">
                <a:solidFill>
                  <a:schemeClr val="dk1"/>
                </a:solidFill>
              </a:rPr>
              <a:t>In a Python script you can use both double “ “' and ‘ ‘ single quotes.</a:t>
            </a:r>
            <a:endParaRPr>
              <a:solidFill>
                <a:schemeClr val="dk1"/>
              </a:solidFill>
            </a:endParaRPr>
          </a:p>
          <a:p>
            <a:pPr indent="0" lvl="0" marL="0" rtl="0" algn="l">
              <a:lnSpc>
                <a:spcPct val="115000"/>
              </a:lnSpc>
              <a:spcBef>
                <a:spcPts val="0"/>
              </a:spcBef>
              <a:spcAft>
                <a:spcPts val="0"/>
              </a:spcAft>
              <a:buNone/>
            </a:pPr>
            <a:r>
              <a:rPr lang="en">
                <a:solidFill>
                  <a:schemeClr val="dk1"/>
                </a:solidFill>
              </a:rPr>
              <a:t>A Python dict structure will typically use single quotes, while JSON uses double quotes.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can be verified in https://jsonlint.com/</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b550b94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b550b94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E69138"/>
                </a:solidFill>
                <a:latin typeface="Courier New"/>
                <a:ea typeface="Courier New"/>
                <a:cs typeface="Courier New"/>
                <a:sym typeface="Courier New"/>
              </a:rPr>
              <a:t># Answer</a:t>
            </a:r>
            <a:endParaRPr b="1" sz="1200">
              <a:solidFill>
                <a:srgbClr val="E69138"/>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Prefix_1 = </a:t>
            </a:r>
            <a:r>
              <a:rPr lang="en" sz="1200">
                <a:solidFill>
                  <a:schemeClr val="dk1"/>
                </a:solidFill>
                <a:highlight>
                  <a:srgbClr val="FFF2CC"/>
                </a:highlight>
                <a:latin typeface="Courier New"/>
                <a:ea typeface="Courier New"/>
                <a:cs typeface="Courier New"/>
                <a:sym typeface="Courier New"/>
              </a:rPr>
              <a:t>netmask_prefixes</a:t>
            </a:r>
            <a:r>
              <a:rPr b="1" lang="en" sz="1400">
                <a:solidFill>
                  <a:schemeClr val="dk1"/>
                </a:solidFill>
                <a:highlight>
                  <a:srgbClr val="FFF2CC"/>
                </a:highlight>
                <a:latin typeface="Courier New"/>
                <a:ea typeface="Courier New"/>
                <a:cs typeface="Courier New"/>
                <a:sym typeface="Courier New"/>
              </a:rPr>
              <a:t>[</a:t>
            </a:r>
            <a:r>
              <a:rPr b="1" lang="en" sz="1400">
                <a:solidFill>
                  <a:schemeClr val="dk1"/>
                </a:solidFill>
                <a:highlight>
                  <a:srgbClr val="FF9900"/>
                </a:highlight>
                <a:latin typeface="Courier New"/>
                <a:ea typeface="Courier New"/>
                <a:cs typeface="Courier New"/>
                <a:sym typeface="Courier New"/>
              </a:rPr>
              <a:t>“255.255.255.224”</a:t>
            </a:r>
            <a:r>
              <a:rPr b="1" lang="en" sz="1400">
                <a:solidFill>
                  <a:schemeClr val="dk1"/>
                </a:solidFill>
                <a:highlight>
                  <a:srgbClr val="FFF2CC"/>
                </a:highlight>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print(Prefix_1 )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highlight>
                  <a:srgbClr val="FFF2CC"/>
                </a:highlight>
                <a:latin typeface="Courier New"/>
                <a:ea typeface="Courier New"/>
                <a:cs typeface="Courier New"/>
                <a:sym typeface="Courier New"/>
              </a:rPr>
              <a:t># outputs: /27</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3289278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3289278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b550b944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b550b944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u="sng">
                <a:solidFill>
                  <a:srgbClr val="434343"/>
                </a:solidFill>
              </a:rPr>
              <a:t>RESTCONF</a:t>
            </a:r>
            <a:endParaRPr b="1" sz="1000" u="sng">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interfaces</a:t>
            </a:r>
            <a:r>
              <a:rPr lang="en" sz="1000">
                <a:solidFill>
                  <a:srgbClr val="434343"/>
                </a:solidFill>
              </a:rPr>
              <a:t>: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interface</a:t>
            </a:r>
            <a:r>
              <a:rPr lang="en" sz="1000">
                <a:solidFill>
                  <a:srgbClr val="434343"/>
                </a:solidFill>
              </a:rPr>
              <a:t>: list =&gt; list of  interface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GigabitEthernet1</a:t>
            </a:r>
            <a:r>
              <a:rPr lang="en" sz="1000">
                <a:solidFill>
                  <a:srgbClr val="434343"/>
                </a:solidFill>
              </a:rPr>
              <a:t>: value</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Address</a:t>
            </a:r>
            <a:r>
              <a:rPr lang="en" sz="1000">
                <a:solidFill>
                  <a:srgbClr val="434343"/>
                </a:solidFill>
              </a:rPr>
              <a:t>: list =&gt; list of addresses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ip:</a:t>
            </a:r>
            <a:r>
              <a:rPr lang="en" sz="1000">
                <a:solidFill>
                  <a:srgbClr val="434343"/>
                </a:solidFill>
              </a:rPr>
              <a:t> leaf</a:t>
            </a:r>
            <a:endParaRPr>
              <a:solidFill>
                <a:srgbClr val="434343"/>
              </a:solidFill>
            </a:endParaRPr>
          </a:p>
          <a:p>
            <a:pPr indent="0" lvl="0" marL="0" rtl="0" algn="l">
              <a:spcBef>
                <a:spcPts val="0"/>
              </a:spcBef>
              <a:spcAft>
                <a:spcPts val="0"/>
              </a:spcAft>
              <a:buNone/>
            </a:pPr>
            <a:r>
              <a:t/>
            </a: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b550b944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b550b944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True (Python) versus true (JSON)</a:t>
            </a:r>
            <a:br>
              <a:rPr lang="en">
                <a:solidFill>
                  <a:schemeClr val="dk1"/>
                </a:solidFill>
              </a:rPr>
            </a:br>
            <a:r>
              <a:rPr lang="en">
                <a:solidFill>
                  <a:schemeClr val="dk1"/>
                </a:solidFill>
              </a:rPr>
              <a:t>In Python, the two Boolean values are True and False (the capitalization must be exactly as shown), and the Python type is bool.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RESTCONF is an open standard </a:t>
            </a:r>
            <a:r>
              <a:rPr i="1" lang="en">
                <a:solidFill>
                  <a:schemeClr val="dk1"/>
                </a:solidFill>
              </a:rPr>
              <a:t>transport </a:t>
            </a:r>
            <a:r>
              <a:rPr lang="en">
                <a:solidFill>
                  <a:schemeClr val="dk1"/>
                </a:solidFill>
              </a:rPr>
              <a:t>protocol developed within IETF. RFC 8040 describes an </a:t>
            </a:r>
            <a:r>
              <a:rPr lang="en">
                <a:solidFill>
                  <a:schemeClr val="dk1"/>
                </a:solidFill>
                <a:highlight>
                  <a:srgbClr val="FFFF00"/>
                </a:highlight>
              </a:rPr>
              <a:t>HTTP-based protocol that provides a programmatic interface for accessing data defined in YANG</a:t>
            </a:r>
            <a:r>
              <a:rPr lang="en">
                <a:solidFill>
                  <a:schemeClr val="dk1"/>
                </a:solidFill>
              </a:rPr>
              <a:t>. In this part we will practice JSON response data structures that are available within RESTCONF.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b550b944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b550b944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b="1" lang="en" sz="1000">
                <a:solidFill>
                  <a:srgbClr val="434343"/>
                </a:solidFill>
              </a:rPr>
              <a:t>Pretty</a:t>
            </a:r>
            <a:r>
              <a:rPr lang="en" sz="1000">
                <a:solidFill>
                  <a:srgbClr val="434343"/>
                </a:solidFill>
              </a:rPr>
              <a:t>: showing hierarchy &amp; tree structure </a:t>
            </a:r>
            <a:r>
              <a:rPr b="1" lang="en" sz="1000">
                <a:solidFill>
                  <a:srgbClr val="434343"/>
                </a:solidFill>
              </a:rPr>
              <a:t>=&gt; only first element in the list displayed</a:t>
            </a:r>
            <a:br>
              <a:rPr lang="en" sz="1000">
                <a:solidFill>
                  <a:srgbClr val="434343"/>
                </a:solidFill>
              </a:rPr>
            </a:br>
            <a:r>
              <a:rPr b="1" lang="en" sz="1000">
                <a:solidFill>
                  <a:srgbClr val="434343"/>
                </a:solidFill>
              </a:rPr>
              <a:t>Python Code</a:t>
            </a:r>
            <a:r>
              <a:rPr lang="en" sz="1000">
                <a:solidFill>
                  <a:srgbClr val="434343"/>
                </a:solidFill>
              </a:rPr>
              <a:t> </a:t>
            </a:r>
            <a:r>
              <a:rPr lang="en" sz="1000" u="sng">
                <a:solidFill>
                  <a:srgbClr val="1155CC"/>
                </a:solidFill>
                <a:hlinkClick r:id="rId2">
                  <a:extLst>
                    <a:ext uri="{A12FA001-AC4F-418D-AE19-62706E023703}">
                      <ahyp:hlinkClr val="tx"/>
                    </a:ext>
                  </a:extLst>
                </a:hlinkClick>
              </a:rPr>
              <a:t>https://drive.google.com/file/d/1QHcVElVI7FBBxlG9VmaWxA7L3q1lngjc/view?usp=sharing</a:t>
            </a:r>
            <a:endParaRPr sz="1000">
              <a:solidFill>
                <a:srgbClr val="434343"/>
              </a:solidFill>
            </a:endParaRPr>
          </a:p>
          <a:p>
            <a:pPr indent="0" lvl="0" marL="0" rtl="0" algn="l">
              <a:spcBef>
                <a:spcPts val="4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b550b944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b550b944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=&gt; first item in a list</a:t>
            </a:r>
            <a:endParaRPr/>
          </a:p>
          <a:p>
            <a:pPr indent="0" lvl="0" marL="0" rtl="0" algn="l">
              <a:spcBef>
                <a:spcPts val="0"/>
              </a:spcBef>
              <a:spcAft>
                <a:spcPts val="0"/>
              </a:spcAft>
              <a:buNone/>
            </a:pPr>
            <a:r>
              <a:rPr lang="en"/>
              <a:t>[1] =&gt; second item in a list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b550b944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b550b944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DNA-Center is an automation and assurance platform for</a:t>
            </a:r>
            <a:r>
              <a:rPr b="1" lang="en">
                <a:solidFill>
                  <a:schemeClr val="dk1"/>
                </a:solidFill>
              </a:rPr>
              <a:t> </a:t>
            </a:r>
            <a:r>
              <a:rPr b="1" lang="en">
                <a:solidFill>
                  <a:schemeClr val="dk1"/>
                </a:solidFill>
                <a:highlight>
                  <a:srgbClr val="FFFF00"/>
                </a:highlight>
              </a:rPr>
              <a:t>enterprise networks</a:t>
            </a:r>
            <a:r>
              <a:rPr lang="en">
                <a:solidFill>
                  <a:schemeClr val="dk1"/>
                </a:solidFill>
              </a:rPr>
              <a:t> developed by Cisco. The examples in this document are based on the video course by Hank Preston available on DevNet. The video course is part of the Network Controllers module of Programming Basics available on the DevNet website.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order to get access to DNA Center API’s you have to </a:t>
            </a:r>
            <a:r>
              <a:rPr b="1" lang="en">
                <a:solidFill>
                  <a:schemeClr val="dk1"/>
                </a:solidFill>
                <a:highlight>
                  <a:srgbClr val="FFFF00"/>
                </a:highlight>
              </a:rPr>
              <a:t>request a token </a:t>
            </a:r>
            <a:r>
              <a:rPr lang="en">
                <a:solidFill>
                  <a:schemeClr val="dk1"/>
                </a:solidFill>
              </a:rPr>
              <a:t>(and create an environment variable for the token).</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Example Code</a:t>
            </a:r>
            <a:r>
              <a:rPr lang="en">
                <a:solidFill>
                  <a:schemeClr val="dk1"/>
                </a:solidFill>
              </a:rPr>
              <a:t>: DNA Center 1 Northbound API Hello Network Simple</a:t>
            </a:r>
            <a:br>
              <a:rPr lang="en">
                <a:solidFill>
                  <a:schemeClr val="dk1"/>
                </a:solidFill>
              </a:rPr>
            </a:br>
            <a:r>
              <a:rPr lang="en" sz="900">
                <a:solidFill>
                  <a:schemeClr val="dk1"/>
                </a:solidFill>
              </a:rPr>
              <a:t>URL: </a:t>
            </a:r>
            <a:r>
              <a:rPr lang="en" sz="900" u="sng">
                <a:solidFill>
                  <a:srgbClr val="1155CC"/>
                </a:solidFill>
                <a:hlinkClick r:id="rId2">
                  <a:extLst>
                    <a:ext uri="{A12FA001-AC4F-418D-AE19-62706E023703}">
                      <ahyp:hlinkClr val="tx"/>
                    </a:ext>
                  </a:extLst>
                </a:hlinkClick>
              </a:rPr>
              <a:t>https://drive.google.com/file/d/1N7izcl2OqXkmiH848fsD7Mxb_EyKrBwW/view?usp=sharing</a:t>
            </a:r>
            <a:endParaRPr sz="9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b550b944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b550b944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Url: </a:t>
            </a:r>
            <a:r>
              <a:rPr lang="en" u="sng">
                <a:solidFill>
                  <a:schemeClr val="hlink"/>
                </a:solidFill>
                <a:hlinkClick r:id="rId2"/>
              </a:rPr>
              <a:t>https://sandboxdnac.cisco.com:443/dna/intent/api/v1/network-device</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response of the DNA Center Network Device API call returns a complete </a:t>
            </a:r>
            <a:r>
              <a:rPr b="1" lang="en">
                <a:solidFill>
                  <a:schemeClr val="dk1"/>
                </a:solidFill>
                <a:highlight>
                  <a:srgbClr val="FFFF00"/>
                </a:highlight>
              </a:rPr>
              <a:t>inventory </a:t>
            </a:r>
            <a:r>
              <a:rPr lang="en">
                <a:solidFill>
                  <a:schemeClr val="dk1"/>
                </a:solidFill>
              </a:rPr>
              <a:t>with a lot of details about networking devices that make up the network. Typically, the JSON response data is very long for human consumption. Filtering and selecting is necessary.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b550b944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b550b944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Managing Response Data</a:t>
            </a:r>
            <a:endParaRPr b="1">
              <a:solidFill>
                <a:schemeClr val="dk1"/>
              </a:solidFill>
            </a:endParaRPr>
          </a:p>
          <a:p>
            <a:pPr indent="0" lvl="0" marL="0" rtl="0" algn="l">
              <a:lnSpc>
                <a:spcPct val="115000"/>
              </a:lnSpc>
              <a:spcBef>
                <a:spcPts val="0"/>
              </a:spcBef>
              <a:spcAft>
                <a:spcPts val="0"/>
              </a:spcAft>
              <a:buNone/>
            </a:pPr>
            <a:r>
              <a:rPr lang="en">
                <a:solidFill>
                  <a:schemeClr val="dk1"/>
                </a:solidFill>
              </a:rPr>
              <a:t>Managing response data involves </a:t>
            </a:r>
            <a:r>
              <a:rPr b="1" lang="en">
                <a:solidFill>
                  <a:schemeClr val="dk1"/>
                </a:solidFill>
                <a:highlight>
                  <a:srgbClr val="FFFF00"/>
                </a:highlight>
              </a:rPr>
              <a:t>selecting, filtering and looping </a:t>
            </a:r>
            <a:r>
              <a:rPr lang="en">
                <a:solidFill>
                  <a:schemeClr val="dk1"/>
                </a:solidFill>
              </a:rPr>
              <a:t>through the result. Often it is useful to create a simpler data structure.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b550b944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b550b944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You can use DNA Center Assurance to </a:t>
            </a:r>
            <a:r>
              <a:rPr b="1" lang="en">
                <a:solidFill>
                  <a:schemeClr val="dk1"/>
                </a:solidFill>
                <a:highlight>
                  <a:srgbClr val="FFFF00"/>
                </a:highlight>
              </a:rPr>
              <a:t>monitor and troubleshoot</a:t>
            </a:r>
            <a:r>
              <a:rPr lang="en">
                <a:solidFill>
                  <a:schemeClr val="dk1"/>
                </a:solidFill>
              </a:rPr>
              <a:t> the overall health of your enterprise network. An enterprise network consists of network devices and clients. End devices (computer, phone, and so on) are examples of clients. In a network cliensts connect to a network device (access point or switch). Cisco DNA Center supports both wired and wireless clients.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client health API (</a:t>
            </a:r>
            <a:r>
              <a:rPr lang="en">
                <a:solidFill>
                  <a:schemeClr val="dk1"/>
                </a:solidFill>
                <a:highlight>
                  <a:srgbClr val="FFF2CC"/>
                </a:highlight>
              </a:rPr>
              <a:t>client-health</a:t>
            </a:r>
            <a:r>
              <a:rPr lang="en">
                <a:solidFill>
                  <a:schemeClr val="dk1"/>
                </a:solidFill>
              </a:rPr>
              <a:t>) allows to monitor the state of devices in the network. Typically, the JSON response data is very long for human consumption. Filtering and selecting is a very common task.</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Example Code</a:t>
            </a:r>
            <a:r>
              <a:rPr lang="en">
                <a:solidFill>
                  <a:schemeClr val="dk1"/>
                </a:solidFill>
              </a:rPr>
              <a:t>: DNA Center Intent API Request Client Health</a:t>
            </a:r>
            <a:endParaRPr>
              <a:solidFill>
                <a:schemeClr val="dk1"/>
              </a:solidFill>
            </a:endParaRPr>
          </a:p>
          <a:p>
            <a:pPr indent="0" lvl="0" marL="0" rtl="0" algn="l">
              <a:lnSpc>
                <a:spcPct val="115000"/>
              </a:lnSpc>
              <a:spcBef>
                <a:spcPts val="0"/>
              </a:spcBef>
              <a:spcAft>
                <a:spcPts val="0"/>
              </a:spcAft>
              <a:buNone/>
            </a:pPr>
            <a:r>
              <a:rPr lang="en">
                <a:solidFill>
                  <a:schemeClr val="dk1"/>
                </a:solidFill>
              </a:rPr>
              <a:t>URL: </a:t>
            </a:r>
            <a:r>
              <a:rPr lang="en" sz="1000" u="sng">
                <a:solidFill>
                  <a:srgbClr val="1155CC"/>
                </a:solidFill>
                <a:hlinkClick r:id="rId2">
                  <a:extLst>
                    <a:ext uri="{A12FA001-AC4F-418D-AE19-62706E023703}">
                      <ahyp:hlinkClr val="tx"/>
                    </a:ext>
                  </a:extLst>
                </a:hlinkClick>
              </a:rPr>
              <a:t>https://drive.google.com/file/d/1_FW7-r2H8j7W5PPCAMAxzheYDufy6AhG/view?usp=sharing</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b550b944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b550b944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If the data has the format of a </a:t>
            </a:r>
            <a:r>
              <a:rPr b="1" lang="en" sz="1000">
                <a:solidFill>
                  <a:schemeClr val="dk1"/>
                </a:solidFill>
              </a:rPr>
              <a:t>list, </a:t>
            </a:r>
            <a:r>
              <a:rPr lang="en" sz="1000">
                <a:solidFill>
                  <a:schemeClr val="dk1"/>
                </a:solidFill>
              </a:rPr>
              <a:t>it is necessary to write a loop, or use an index (square brackets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highlight>
                  <a:srgbClr val="FFFFFF"/>
                </a:highlight>
                <a:latin typeface="Courier New"/>
                <a:ea typeface="Courier New"/>
                <a:cs typeface="Courier New"/>
                <a:sym typeface="Courier New"/>
              </a:rPr>
              <a:t>["</a:t>
            </a:r>
            <a:r>
              <a:rPr b="1" lang="en" sz="1000">
                <a:highlight>
                  <a:srgbClr val="FFFFFF"/>
                </a:highlight>
                <a:latin typeface="Courier New"/>
                <a:ea typeface="Courier New"/>
                <a:cs typeface="Courier New"/>
                <a:sym typeface="Courier New"/>
              </a:rPr>
              <a:t>response</a:t>
            </a:r>
            <a:r>
              <a:rPr lang="en" sz="1000">
                <a:highlight>
                  <a:srgbClr val="FFFFFF"/>
                </a:highlight>
                <a:latin typeface="Courier New"/>
                <a:ea typeface="Courier New"/>
                <a:cs typeface="Courier New"/>
                <a:sym typeface="Courier New"/>
              </a:rPr>
              <a:t>"]</a:t>
            </a:r>
            <a:r>
              <a:rPr b="1" lang="en" sz="1000">
                <a:highlight>
                  <a:srgbClr val="FFFFFF"/>
                </a:highlight>
                <a:latin typeface="Courier New"/>
                <a:ea typeface="Courier New"/>
                <a:cs typeface="Courier New"/>
                <a:sym typeface="Courier New"/>
              </a:rPr>
              <a:t>[0]</a:t>
            </a:r>
            <a:r>
              <a:rPr lang="en" sz="1000">
                <a:highlight>
                  <a:srgbClr val="FFFFFF"/>
                </a:highlight>
              </a:rPr>
              <a:t> will return the first element in the response</a:t>
            </a:r>
            <a:endParaRPr sz="10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a3aaa8f0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a3aaa8f0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Call: </a:t>
            </a:r>
            <a:r>
              <a:rPr lang="en" u="sng">
                <a:solidFill>
                  <a:schemeClr val="hlink"/>
                </a:solidFill>
                <a:hlinkClick r:id="rId2"/>
              </a:rPr>
              <a:t>https://api.ciscospark.com/v1/people/me</a:t>
            </a:r>
            <a:endParaRPr/>
          </a:p>
          <a:p>
            <a:pPr indent="0" lvl="0" marL="0" rtl="0" algn="l">
              <a:spcBef>
                <a:spcPts val="0"/>
              </a:spcBef>
              <a:spcAft>
                <a:spcPts val="0"/>
              </a:spcAft>
              <a:buNone/>
            </a:pPr>
            <a:r>
              <a:rPr i="1" lang="en"/>
              <a:t>Response data changed and incomplete </a:t>
            </a:r>
            <a:endParaRPr i="1"/>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The example below shows that the Webex API generates a lot of JSON output.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e586df79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8585B"/>
                </a:solidFill>
                <a:highlight>
                  <a:schemeClr val="lt1"/>
                </a:highlight>
              </a:rPr>
              <a:t>A companion document exists that provides you with background and references, you can find it </a:t>
            </a:r>
            <a:r>
              <a:rPr lang="en" u="sng">
                <a:solidFill>
                  <a:srgbClr val="38C6F4"/>
                </a:solidFill>
                <a:highlight>
                  <a:schemeClr val="lt1"/>
                </a:highlight>
                <a:hlinkClick r:id="rId2">
                  <a:extLst>
                    <a:ext uri="{A12FA001-AC4F-418D-AE19-62706E023703}">
                      <ahyp:hlinkClr val="tx"/>
                    </a:ext>
                  </a:extLst>
                </a:hlinkClick>
              </a:rPr>
              <a:t>here</a:t>
            </a:r>
            <a:endParaRPr>
              <a:solidFill>
                <a:srgbClr val="58585B"/>
              </a:solidFill>
              <a:highlight>
                <a:schemeClr val="lt1"/>
              </a:highlight>
            </a:endParaRPr>
          </a:p>
          <a:p>
            <a:pPr indent="0" lvl="0" marL="0" rtl="0" algn="l">
              <a:lnSpc>
                <a:spcPct val="115000"/>
              </a:lnSpc>
              <a:spcBef>
                <a:spcPts val="0"/>
              </a:spcBef>
              <a:spcAft>
                <a:spcPts val="0"/>
              </a:spcAft>
              <a:buClr>
                <a:srgbClr val="58585B"/>
              </a:buClr>
              <a:buSzPts val="1100"/>
              <a:buFont typeface="Arial"/>
              <a:buNone/>
            </a:pPr>
            <a:r>
              <a:rPr lang="en">
                <a:solidFill>
                  <a:srgbClr val="58585B"/>
                </a:solidFill>
                <a:highlight>
                  <a:schemeClr val="lt1"/>
                </a:highlight>
              </a:rPr>
              <a:t>The data files for the practical examples and exercises are </a:t>
            </a:r>
            <a:r>
              <a:rPr lang="en" u="sng">
                <a:solidFill>
                  <a:srgbClr val="1155CC"/>
                </a:solidFill>
                <a:highlight>
                  <a:schemeClr val="lt1"/>
                </a:highlight>
                <a:hlinkClick r:id="rId3">
                  <a:extLst>
                    <a:ext uri="{A12FA001-AC4F-418D-AE19-62706E023703}">
                      <ahyp:hlinkClr val="tx"/>
                    </a:ext>
                  </a:extLst>
                </a:hlinkClick>
              </a:rPr>
              <a:t>here</a:t>
            </a:r>
            <a:r>
              <a:rPr lang="en">
                <a:solidFill>
                  <a:srgbClr val="58585B"/>
                </a:solidFill>
                <a:highlight>
                  <a:schemeClr val="lt1"/>
                </a:highlight>
              </a:rPr>
              <a:t>.</a:t>
            </a:r>
            <a:endParaRPr>
              <a:solidFill>
                <a:schemeClr val="dk1"/>
              </a:solidFill>
              <a:highlight>
                <a:schemeClr val="lt1"/>
              </a:highlight>
            </a:endParaRPr>
          </a:p>
          <a:p>
            <a:pPr indent="0" lvl="0" marL="0" rtl="0" algn="l">
              <a:spcBef>
                <a:spcPts val="0"/>
              </a:spcBef>
              <a:spcAft>
                <a:spcPts val="0"/>
              </a:spcAft>
              <a:buNone/>
            </a:pPr>
            <a:r>
              <a:t/>
            </a:r>
            <a:endParaRPr/>
          </a:p>
        </p:txBody>
      </p:sp>
      <p:sp>
        <p:nvSpPr>
          <p:cNvPr id="120" name="Google Shape;120;gbe586df79f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a3aaa8f0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a3aaa8f0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c9dc816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c9dc816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rPr>
              <a:t>Response from Ansible (very long json file, needs filtering)</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URL for the complete file: </a:t>
            </a:r>
            <a:r>
              <a:rPr lang="en" u="sng">
                <a:solidFill>
                  <a:srgbClr val="1155CC"/>
                </a:solidFill>
                <a:hlinkClick r:id="rId2">
                  <a:extLst>
                    <a:ext uri="{A12FA001-AC4F-418D-AE19-62706E023703}">
                      <ahyp:hlinkClr val="tx"/>
                    </a:ext>
                  </a:extLst>
                </a:hlinkClick>
              </a:rPr>
              <a:t>https://docs.google.com/document/d/1Z7wO5r8XaBirxXo06CmC8a6r5cCMezQQqUOcHxXhCyk/edit?usp=sharing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b76aadc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b76aadc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b76aadc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b76aadc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b76aadc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b76aadc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b76aadc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b76aadc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most examples this example is based on the DevNet Associate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c9dc81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c9dc81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a3aaa8f0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a3aaa8f0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json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json string to dict, and showing keys at level 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docker_dict = json.loads(docker_json_file)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print(docker_dict[0].keys())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print("---------2--------")</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dict to raw json")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docker_json = json.dumps(docker_dict)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print("---------3--------")</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print("Filtering from dict")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print(docker_dict[0]["Created"])</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print(docker_dict[0]["Architecture"])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print(docker_dict[0]["Os"])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json string to dict, and showing keys at level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dict_keys(['Id', 'RepoTags', 'RepoDigests', 'Parent', 'Comment', 'Created', 'Container', 'ContainerConfig', 'DockerVersion', 'Author', 'Config', 'Architecture', 'Os', 'Size', 'VirtualSize', 'GraphDriver', 'RootFS', 'Metadata'])</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dict to raw json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Filtering from dict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2020-09-25T22:34:30.295807036Z</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amd64</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linux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a3aaa8f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a3aaa8f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a3aaa8f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a3aaa8f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Remark: “</a:t>
            </a:r>
            <a:r>
              <a:rPr b="1" lang="en"/>
              <a:t>id” </a:t>
            </a:r>
            <a:r>
              <a:rPr lang="en"/>
              <a:t>of the container abbreviated</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e586df79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e586df79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a3aaa8f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a3aaa8f0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Exercises</a:t>
            </a:r>
            <a:endParaRPr b="1" sz="12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person in DEVASC_A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of DEVASC_B</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a3aaa8f0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a3aaa8f0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c9dc8163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c9dc8163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a3aaa8f0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a3aaa8f0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Exercises</a:t>
            </a:r>
            <a:endParaRPr b="1" sz="12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display all network devices, interfaces and IP addresses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display all interfaces and IP addresses of device R1</a:t>
            </a:r>
            <a:endParaRPr b="1">
              <a:solidFill>
                <a:schemeClr val="dk1"/>
              </a:solidFill>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rack_struc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"rack":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"dev_name": "R1"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"role": "router"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"GigabitEhternet2"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"10.0.3.1",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"GigabitEhternet3"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"10.0.4.1",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"D2" , "dev_name": "C1" , "role": "core"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"10.0.1.2"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"10.0.20.1",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"D3" , "dev_name": "AC" ,  "role": "access"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a3aaa8f0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a3aaa8f0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e586df79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e586df79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c9dc8163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c9dc8163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Remarks</a:t>
            </a:r>
            <a:endParaRPr b="1">
              <a:solidFill>
                <a:schemeClr val="dk1"/>
              </a:solidFill>
            </a:endParaRPr>
          </a:p>
          <a:p>
            <a:pPr indent="0" lvl="0" marL="0" rtl="0" algn="l">
              <a:spcBef>
                <a:spcPts val="0"/>
              </a:spcBef>
              <a:spcAft>
                <a:spcPts val="0"/>
              </a:spcAft>
              <a:buNone/>
            </a:pPr>
            <a:r>
              <a:rPr lang="en">
                <a:solidFill>
                  <a:schemeClr val="dk1"/>
                </a:solidFill>
              </a:rPr>
              <a:t>If there is no hierarchy, some data have to be repeated (as shown in the spreadsheet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c9dc81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c9dc81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an example of a source spreadsheet </a:t>
            </a:r>
            <a:r>
              <a:rPr lang="en" u="sng">
                <a:solidFill>
                  <a:srgbClr val="1155CC"/>
                </a:solidFill>
                <a:hlinkClick r:id="rId2">
                  <a:extLst>
                    <a:ext uri="{A12FA001-AC4F-418D-AE19-62706E023703}">
                      <ahyp:hlinkClr val="tx"/>
                    </a:ext>
                  </a:extLst>
                </a:hlinkClick>
              </a:rPr>
              <a:t>webex_groups.xlsx</a:t>
            </a:r>
            <a:r>
              <a:rPr lang="en">
                <a:solidFill>
                  <a:schemeClr val="dk1"/>
                </a:solidFill>
              </a:rPr>
              <a:t> with three columns (group, name, email)</a:t>
            </a:r>
            <a:endParaRPr>
              <a:solidFill>
                <a:schemeClr val="dk1"/>
              </a:solidFill>
            </a:endParaRPr>
          </a:p>
          <a:p>
            <a:pPr indent="0" lvl="0" marL="0" rtl="0" algn="l">
              <a:spcBef>
                <a:spcPts val="0"/>
              </a:spcBef>
              <a:spcAft>
                <a:spcPts val="0"/>
              </a:spcAft>
              <a:buNone/>
            </a:pPr>
            <a:r>
              <a:rPr lang="en"/>
              <a:t>The goal is to read the excel data and generate a json tree structure: two levels</a:t>
            </a:r>
            <a:endParaRPr/>
          </a:p>
          <a:p>
            <a:pPr indent="0" lvl="0" marL="0" rtl="0" algn="l">
              <a:spcBef>
                <a:spcPts val="0"/>
              </a:spcBef>
              <a:spcAft>
                <a:spcPts val="0"/>
              </a:spcAft>
              <a:buNone/>
            </a:pPr>
            <a:r>
              <a:rPr lang="en"/>
              <a:t>The target structure you can find on the next slide.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Result Example in Python dict format: </a:t>
            </a:r>
            <a:endParaRPr/>
          </a:p>
          <a:p>
            <a:pPr indent="0" lvl="0" marL="0" rtl="0" algn="l">
              <a:spcBef>
                <a:spcPts val="0"/>
              </a:spcBef>
              <a:spcAft>
                <a:spcPts val="0"/>
              </a:spcAft>
              <a:buClr>
                <a:schemeClr val="dk1"/>
              </a:buClr>
              <a:buSzPts val="1100"/>
              <a:buFont typeface="Arial"/>
              <a:buNone/>
            </a:pPr>
            <a:r>
              <a:rPr lang="en"/>
              <a:t>{'group': 'GROUP_ALPHA', 'person_name': 'Vincent Cassata', 'email': 'vincent.cassata@student.bxl.be'} {'group': 'GROUP_ALPHA', 'person_name': 'Giovanni Di Tulio', 'email': 'Giovanni.ditullio@student.bxl.be'}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c9dc8163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c9dc8163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Hierarchical levels </a:t>
            </a:r>
            <a:r>
              <a:rPr lang="en" sz="1200">
                <a:solidFill>
                  <a:schemeClr val="dk1"/>
                </a:solidFill>
              </a:rPr>
              <a:t>are important in JSON in order not to have to repeat the name of the group for all the members.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Without a target data structure it is impossible to create the script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structure contains test data.</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target structure on this slide has been verified with </a:t>
            </a:r>
            <a:r>
              <a:rPr lang="en" sz="1200" u="sng">
                <a:solidFill>
                  <a:schemeClr val="hlink"/>
                </a:solidFill>
                <a:hlinkClick r:id="rId2"/>
              </a:rPr>
              <a:t>JSONLint - The JSON Validator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c9dc816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c9dc816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data rules it is not feasible to write a script to manage the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e586df79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NetAcad Instructors should be familiar with Python scripting, because using a programming language offers more generic skills than using a GUI (as in DNA Center).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5" name="Google Shape;135;gbe586df79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c9dc816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c9dc816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c9dc8163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c9dc8163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COMPLETE CODE WITH ADDED VALIDATION STATEMENTS</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def find_all_persons_and_groups(n_rows):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member_tab = [] ### member_tab = [member_dict]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for r in range(n_rows):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#print(sheet.cell_value(r, 0))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print(sheet.cell_value(r, 0) + ': ' + sheet.cell_value(r, 1) + ' =&gt; ' + sheet.cell_value(r, 2))</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if r &gt; 0: ### first row contains columns names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COL_A =  sheet.cell_value(r, 0)  #### column 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COL_B =  sheet.cell_value(r, 1)  #### column B</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COL_C =  sheet.cell_value(r, 2)  #### column 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member_dict["group"] = COL_A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member_dict["person_name"]  = COL_B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member_dict["email"] = COL_C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print(member_dict)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member_tab.append(member_dict.copy())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return member_tab</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c9dc816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c9dc816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c9dc8163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c9dc8163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c9dc8163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c9dc8163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bc9dc8163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bc9dc8163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generated structure on this slide has been verified with </a:t>
            </a:r>
            <a:r>
              <a:rPr lang="en" sz="1200" u="sng">
                <a:solidFill>
                  <a:srgbClr val="0097A7"/>
                </a:solidFill>
                <a:hlinkClick r:id="rId2">
                  <a:extLst>
                    <a:ext uri="{A12FA001-AC4F-418D-AE19-62706E023703}">
                      <ahyp:hlinkClr val="tx"/>
                    </a:ext>
                  </a:extLst>
                </a:hlinkClick>
              </a:rPr>
              <a:t>JSONLint - The JSON Validator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c9dc816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c9dc816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structure on this slide has been verified and generated by </a:t>
            </a:r>
            <a:r>
              <a:rPr lang="en" sz="1200" u="sng">
                <a:solidFill>
                  <a:srgbClr val="0097A7"/>
                </a:solidFill>
                <a:hlinkClick r:id="rId2">
                  <a:extLst>
                    <a:ext uri="{A12FA001-AC4F-418D-AE19-62706E023703}">
                      <ahyp:hlinkClr val="tx"/>
                    </a:ext>
                  </a:extLst>
                </a:hlinkClick>
              </a:rPr>
              <a:t>JSONLint - The JSON Validator</a:t>
            </a:r>
            <a:endParaRPr/>
          </a:p>
          <a:p>
            <a:pPr indent="0" lvl="0" marL="0" rtl="0" algn="l">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"GROUP_ALPHA",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"Vincent Cassata",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"vincent.cassata@student.bxl.be"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"Giovanni Di Tulio",</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"Giovanni .ditullio@student.bxl.be"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"Milan Vandevelde",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"milan.vandevelde@student.bxl.be"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"Tomas Vertessen",</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"tomas.vertessen@student.bxl.be"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"Mehdi Dahli",</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"mehdi.dahli@student.bxl.be"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"GROUP_KAPPA",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"Ur Salangpour",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"ur.salangpour@student.bxl.be"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"Mon Gallin",</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"mon.gallin@student.bxl.be"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"Artur Ikiya",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"artur.lkiya@student.bxl.be"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"Bram Vanbever",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"bram.vanbever@student.bxl.be"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"JR Ibara",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"jr.ibara@student.bxl.be"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"GROUP_DELTA",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"Jona Ferbiest",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"jona.ferbiest@student.bxl.be"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"Bart Siperius",</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"bart.siperius@student.bxl.be"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"Joren Huysegoms",</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"joren.huysegoms2@student.bxl.be"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"Sam Bulduk",</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"sam.bulduk@student.bxl.be"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"Ferre Van Malder",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"ferre.vanmalder@student.bxl.be"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"Mikail Defossez",</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"mikail.defossez@student.bxl.be"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c9dc8163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bc9dc8163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task is to read the Excel data from </a:t>
            </a:r>
            <a:r>
              <a:rPr lang="en" u="sng">
                <a:solidFill>
                  <a:srgbClr val="1155CC"/>
                </a:solidFill>
                <a:hlinkClick r:id="rId2">
                  <a:extLst>
                    <a:ext uri="{A12FA001-AC4F-418D-AE19-62706E023703}">
                      <ahyp:hlinkClr val="tx"/>
                    </a:ext>
                  </a:extLst>
                </a:hlinkClick>
              </a:rPr>
              <a:t>ipdevices.xlsx</a:t>
            </a:r>
            <a:r>
              <a:rPr lang="en">
                <a:solidFill>
                  <a:schemeClr val="dk1"/>
                </a:solidFill>
              </a:rPr>
              <a:t>.</a:t>
            </a:r>
            <a:endParaRPr>
              <a:solidFill>
                <a:schemeClr val="dk1"/>
              </a:solidFill>
            </a:endParaRPr>
          </a:p>
          <a:p>
            <a:pPr indent="0" lvl="0" marL="0" rtl="0" algn="l">
              <a:spcBef>
                <a:spcPts val="0"/>
              </a:spcBef>
              <a:spcAft>
                <a:spcPts val="0"/>
              </a:spcAft>
              <a:buNone/>
            </a:pPr>
            <a:r>
              <a:rPr lang="en"/>
              <a:t>The goal is to read the excel data and generate a json tree structure.</a:t>
            </a:r>
            <a:endParaRPr/>
          </a:p>
          <a:p>
            <a:pPr indent="0" lvl="0" marL="0" rtl="0" algn="l">
              <a:spcBef>
                <a:spcPts val="0"/>
              </a:spcBef>
              <a:spcAft>
                <a:spcPts val="0"/>
              </a:spcAft>
              <a:buNone/>
            </a:pPr>
            <a:r>
              <a:rPr lang="en">
                <a:solidFill>
                  <a:schemeClr val="dk1"/>
                </a:solidFill>
              </a:rPr>
              <a:t>The target structure you can find on the next slide.</a:t>
            </a:r>
            <a:endParaRPr>
              <a:solidFill>
                <a:schemeClr val="dk1"/>
              </a:solidFill>
            </a:endParaRPr>
          </a:p>
          <a:p>
            <a:pPr indent="0" lvl="0" marL="0" rtl="0" algn="l">
              <a:spcBef>
                <a:spcPts val="0"/>
              </a:spcBef>
              <a:spcAft>
                <a:spcPts val="0"/>
              </a:spcAft>
              <a:buNone/>
            </a:pP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c9dc816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c9dc816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Please develop a solution based on the example shown in task 1.</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practical purposes the number of levels will be restricted to two levels. </a:t>
            </a:r>
            <a:r>
              <a:rPr i="1" lang="en">
                <a:solidFill>
                  <a:schemeClr val="dk1"/>
                </a:solidFill>
              </a:rPr>
              <a:t>Generating a YANG compliant JSON structure is more difficult because there are more hierarchical levels.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target structure on this slide has been verified with </a:t>
            </a:r>
            <a:r>
              <a:rPr lang="en" u="sng">
                <a:solidFill>
                  <a:srgbClr val="0097A7"/>
                </a:solidFill>
                <a:hlinkClick r:id="rId2">
                  <a:extLst>
                    <a:ext uri="{A12FA001-AC4F-418D-AE19-62706E023703}">
                      <ahyp:hlinkClr val="tx"/>
                    </a:ext>
                  </a:extLst>
                </a:hlinkClick>
              </a:rPr>
              <a:t>JSONLint - The JSON Validator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JSON structure has been validate by JSON Lint.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SOLUTION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FUNCTIONS TO CREATE (A) list of devices and (B) list of device interfaces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Using an excel file as input for a Python script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This script creates a JSON structure based on information an excel spreadsheet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You have to understand Python dict and Python lists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Contact yvan.rooseleer@biasc.be if you have questions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It's up to you to ### WRITE YOUR OWN CODE ### where this is indicated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Validate your JSON structure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Use print statements to understand return values and return types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There is a simplified solution (main2) and a more difficult solution (main)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 xlrd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 json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RULES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inventory_dict         = {}  #### {"interface": "gi0/1", "ip_address": "1.2.2.1", "subnet_mask": "255.255.255.0", "device": "dv"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inventory_list         = []  #### [inventory_dict]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interface_dict         = {}  #### {"interface": "gi0/1", "ip_address": "1.2.2.1", "subnet_mask": "255.255.255.0"}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interface_list         = []  #### [interface_dict]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dev_dict               = {}  #### {"device": {dev_name": "n", "role": "r", interfaces": interface_list}}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dev_list               = []  #### [dev_dict]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rack_struc             = {}  #### {dev_dict_list}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rack_struc["rack"]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find_all_device_interfaces(xlf):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READ EXCEL FILE AND RETURN NUMBER OF 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wb = xlrd.open_workbook(xlf)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sheet = wb.sheet_by_index(0)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number_rows = sheet.nrows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dev_interfaces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 in range(number_rows):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r &gt; 0: ### first row contains columns names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COL_A =  sheet.cell_value(r, 0)  #### column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COL_B =  sheet.cell_value(r, 1)  #### column 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COL_C =  sheet.cell_value(r, 2)  #### column 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COL_D =  sheet.cell_value(r, 3)  #### column 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COL_E =  sheet.cell_value(r, 4)  #### column 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inventory_dict["device"]      = COL_A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inventory_dict["role"]        = COL_B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inventory_dict["interface"]   = COL_C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inventory_dict["ipaddress"]   = COL_D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inventory_dict["subnetmask"]  = COL_E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dev_interfaces.append(inventory_dict.copy())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dev_interfaces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make_list_of_devices_and_roles(inventory):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dev_list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mem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rec in inventory: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dev_dict["dev_name"] = rec["device"]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dev_dict["role"]     = rec["role"]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mem != dev_dict["dev_name"]: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dev_list.append(dev_dict.copy())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mem = dev_dict["dev_name"]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rec in loc_g: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#print(rec)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#del loc_g[0] ### if last item copied as first item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dev_list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attach_interfaces_to_devices(dev_name, inventory):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 = [intf_dict]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item in inventory: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item["device"] == 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item["device"] != None: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intf_dict["interface"]   = item["interface"]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intf_dict["ipaddress"]   = item["ipaddress"]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intf_dict["subnetmask"]  = item["subnetmask"]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intf_list.append(intf_dict.copy())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del intf_list[0] ### if last item copied as first item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intf_list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MAIN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main():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inventory_list = find_all_device_interfaces("devices_ip.xlsx")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device_list    = make_list_of_devices_and_roles(inventory_list)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device_rec in device_list: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  = attach_interfaces_to_devices(device_rec["dev_name"], inventory_list)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dev_dict["device"] = { "device": device_rec , "interfaces": intf_list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rack_struc["rack"].append(dev_dict["device"])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js_rack = json.dumps(rack_struc)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execute main() when called directly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__name__ == '__main__':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main()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d2d4def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d2d4def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 sz="1000">
                <a:solidFill>
                  <a:srgbClr val="434343"/>
                </a:solidFill>
              </a:rPr>
              <a:t>Change the interfaces in the previous slide to the YANG model for interfaces: 5 levels!</a:t>
            </a:r>
            <a:br>
              <a:rPr lang="en" sz="1000">
                <a:solidFill>
                  <a:srgbClr val="434343"/>
                </a:solidFill>
              </a:rPr>
            </a:br>
            <a:r>
              <a:rPr lang="en" sz="1000">
                <a:solidFill>
                  <a:srgbClr val="434343"/>
                </a:solidFill>
              </a:rPr>
              <a:t>Remark: two ip adresses for loopback interface</a:t>
            </a:r>
            <a:endParaRPr sz="1000">
              <a:solidFill>
                <a:srgbClr val="434343"/>
              </a:solidFill>
            </a:endParaRPr>
          </a:p>
          <a:p>
            <a:pPr indent="0" lvl="0" marL="0" rtl="0" algn="l">
              <a:lnSpc>
                <a:spcPct val="115000"/>
              </a:lnSpc>
              <a:spcBef>
                <a:spcPts val="1600"/>
              </a:spcBef>
              <a:spcAft>
                <a:spcPts val="0"/>
              </a:spcAft>
              <a:buClr>
                <a:schemeClr val="dk1"/>
              </a:buClr>
              <a:buSzPts val="1100"/>
              <a:buFont typeface="Arial"/>
              <a:buNone/>
            </a:pPr>
            <a:r>
              <a:rPr b="1" lang="en" sz="1000">
                <a:solidFill>
                  <a:srgbClr val="434343"/>
                </a:solidFill>
              </a:rPr>
              <a:t>Python Code</a:t>
            </a:r>
            <a:r>
              <a:rPr lang="en" sz="1000">
                <a:solidFill>
                  <a:srgbClr val="434343"/>
                </a:solidFill>
              </a:rPr>
              <a:t> </a:t>
            </a:r>
            <a:r>
              <a:rPr lang="en" sz="1000" u="sng">
                <a:solidFill>
                  <a:srgbClr val="1155CC"/>
                </a:solidFill>
                <a:hlinkClick r:id="rId2">
                  <a:extLst>
                    <a:ext uri="{A12FA001-AC4F-418D-AE19-62706E023703}">
                      <ahyp:hlinkClr val="tx"/>
                    </a:ext>
                  </a:extLst>
                </a:hlinkClick>
              </a:rPr>
              <a:t>https://drive.google.com/file/d/1QHcVElVI7FBBxlG9VmaWxA7L3q1lngjc/view?usp=sharing</a:t>
            </a:r>
            <a:endParaRPr sz="10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b="1" lang="en" sz="1000">
                <a:solidFill>
                  <a:schemeClr val="dk1"/>
                </a:solidFill>
              </a:rPr>
              <a:t>URL to be used </a:t>
            </a:r>
            <a:r>
              <a:rPr i="1" lang="en" sz="1000">
                <a:solidFill>
                  <a:schemeClr val="dk1"/>
                </a:solidFill>
              </a:rPr>
              <a:t>(=&gt; to do: add basic authentication)</a:t>
            </a:r>
            <a:br>
              <a:rPr lang="en" sz="1000">
                <a:solidFill>
                  <a:schemeClr val="dk1"/>
                </a:solidFill>
              </a:rPr>
            </a:br>
            <a:r>
              <a:rPr lang="en" sz="1000" u="sng">
                <a:solidFill>
                  <a:srgbClr val="1155CC"/>
                </a:solidFill>
                <a:hlinkClick r:id="rId3">
                  <a:extLst>
                    <a:ext uri="{A12FA001-AC4F-418D-AE19-62706E023703}">
                      <ahyp:hlinkClr val="tx"/>
                    </a:ext>
                  </a:extLst>
                </a:hlinkClick>
              </a:rPr>
              <a:t>https://192.168.56.101/restconf/data/ietf-interfaces:interfaces</a:t>
            </a:r>
            <a:br>
              <a:rPr lang="en" sz="1000">
                <a:solidFill>
                  <a:schemeClr val="dk1"/>
                </a:solidFill>
              </a:rPr>
            </a:br>
            <a:r>
              <a:rPr i="1" lang="en" sz="900">
                <a:solidFill>
                  <a:schemeClr val="dk1"/>
                </a:solidFill>
              </a:rPr>
              <a:t>IP address to be adapted to the address of your own router, also: add necessary auth header</a:t>
            </a:r>
            <a:endParaRPr i="1"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a3aaa8f0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a3aaa8f0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32892780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32892780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to learn more background information and examples you can find </a:t>
            </a:r>
            <a:r>
              <a:rPr lang="en" u="sng">
                <a:solidFill>
                  <a:schemeClr val="hlink"/>
                </a:solidFill>
                <a:hlinkClick r:id="rId2"/>
              </a:rPr>
              <a:t>here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d2d4def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d2d4def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c9dc8163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c9dc8163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METADATA</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Author: Yvan Rooseleer</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Speaker's email: Yvan Rooseleer yvan.rooseleer@biasc.be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Creation Date: 6 February 2021</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Based on document: https://docs.google.com/document/d/1jWNaW4OMkcCu1wnXZbQSMKxy23dIcq6ds4CBnEEXe0Q/edit?usp=sharing</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name: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25 FEB 2021, 16:00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25 FEB 2021, 17:00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description: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interpret JSON data coming from Webex Teams API, DNAC API, Docker inspect, Ansible.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generate JSON data for Webex Teams API, IP Devices and Network Services from a source in the Excel format.</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Level: Intermediate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Prerequisites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Basic understanding of:</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Python scripting and programming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modelling: YANG</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formats: JSON, YAML, XML</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Secure Shell/ SSH</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HTTPS/ SSL/ TLS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Webex APIs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Restconf APIs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Ansible Playbooks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Docker</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000">
              <a:solidFill>
                <a:srgbClr val="222222"/>
              </a:solidFill>
              <a:highlight>
                <a:schemeClr val="lt1"/>
              </a:highlight>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c9dc8163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c9dc8163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Left side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c9dc8163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c9dc8163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IP addresses) in JSON format.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c9dc8163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c9dc8163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network health scores) in JSON format.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 name="Google Shape;10;p2"/>
          <p:cNvSpPr txBox="1"/>
          <p:nvPr>
            <p:ph type="ctrTitle"/>
          </p:nvPr>
        </p:nvSpPr>
        <p:spPr>
          <a:xfrm>
            <a:off x="416425" y="915409"/>
            <a:ext cx="7598100" cy="256980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chemeClr val="dk2"/>
              </a:buClr>
              <a:buSzPts val="4600"/>
              <a:buFont typeface="Arial"/>
              <a:buNone/>
              <a:defRPr b="0" i="0" sz="4600">
                <a:solidFill>
                  <a:schemeClr val="dk2"/>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animated gradient" showMasterSp="0">
  <p:cSld name="4_Title Slide-animated gradient">
    <p:bg>
      <p:bgPr>
        <a:solidFill>
          <a:schemeClr val="accent5"/>
        </a:solidFill>
      </p:bgPr>
    </p:bg>
    <p:spTree>
      <p:nvGrpSpPr>
        <p:cNvPr id="62" name="Shape 62"/>
        <p:cNvGrpSpPr/>
        <p:nvPr/>
      </p:nvGrpSpPr>
      <p:grpSpPr>
        <a:xfrm>
          <a:off x="0" y="0"/>
          <a:ext cx="0" cy="0"/>
          <a:chOff x="0" y="0"/>
          <a:chExt cx="0" cy="0"/>
        </a:xfrm>
      </p:grpSpPr>
      <p:grpSp>
        <p:nvGrpSpPr>
          <p:cNvPr id="63" name="Google Shape;63;p12"/>
          <p:cNvGrpSpPr/>
          <p:nvPr/>
        </p:nvGrpSpPr>
        <p:grpSpPr>
          <a:xfrm>
            <a:off x="0" y="566"/>
            <a:ext cx="9144000" cy="5142368"/>
            <a:chOff x="0" y="566"/>
            <a:chExt cx="9144000" cy="5142368"/>
          </a:xfrm>
        </p:grpSpPr>
        <p:pic>
          <p:nvPicPr>
            <p:cNvPr id="64" name="Google Shape;64;p12"/>
            <p:cNvPicPr preferRelativeResize="0"/>
            <p:nvPr/>
          </p:nvPicPr>
          <p:blipFill rotWithShape="1">
            <a:blip r:embed="rId2">
              <a:alphaModFix/>
            </a:blip>
            <a:srcRect b="0" l="0" r="0" t="0"/>
            <a:stretch/>
          </p:blipFill>
          <p:spPr>
            <a:xfrm>
              <a:off x="0" y="566"/>
              <a:ext cx="9144000" cy="5142368"/>
            </a:xfrm>
            <a:prstGeom prst="rect">
              <a:avLst/>
            </a:prstGeom>
            <a:noFill/>
            <a:ln>
              <a:noFill/>
            </a:ln>
          </p:spPr>
        </p:pic>
        <p:sp>
          <p:nvSpPr>
            <p:cNvPr id="65" name="Google Shape;65;p12"/>
            <p:cNvSpPr/>
            <p:nvPr/>
          </p:nvSpPr>
          <p:spPr>
            <a:xfrm>
              <a:off x="576072" y="4462272"/>
              <a:ext cx="4334400" cy="402300"/>
            </a:xfrm>
            <a:prstGeom prst="rect">
              <a:avLst/>
            </a:prstGeom>
            <a:solidFill>
              <a:srgbClr val="42BC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6" name="Google Shape;66;p12"/>
          <p:cNvSpPr txBox="1"/>
          <p:nvPr>
            <p:ph idx="1" type="subTitle"/>
          </p:nvPr>
        </p:nvSpPr>
        <p:spPr>
          <a:xfrm>
            <a:off x="469496" y="3809526"/>
            <a:ext cx="4319100" cy="288000"/>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67" name="Google Shape;67;p12"/>
          <p:cNvSpPr txBox="1"/>
          <p:nvPr>
            <p:ph idx="2" type="body"/>
          </p:nvPr>
        </p:nvSpPr>
        <p:spPr>
          <a:xfrm>
            <a:off x="469496" y="4049523"/>
            <a:ext cx="4319100" cy="2880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8" name="Google Shape;68;p12"/>
          <p:cNvSpPr txBox="1"/>
          <p:nvPr>
            <p:ph idx="3" type="body"/>
          </p:nvPr>
        </p:nvSpPr>
        <p:spPr>
          <a:xfrm>
            <a:off x="469496" y="4289520"/>
            <a:ext cx="4319100" cy="2880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9" name="Google Shape;69;p12"/>
          <p:cNvSpPr/>
          <p:nvPr/>
        </p:nvSpPr>
        <p:spPr>
          <a:xfrm>
            <a:off x="155643" y="2010425"/>
            <a:ext cx="4688700" cy="1473900"/>
          </a:xfrm>
          <a:prstGeom prst="rect">
            <a:avLst/>
          </a:prstGeom>
          <a:solidFill>
            <a:srgbClr val="42BC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12"/>
          <p:cNvSpPr txBox="1"/>
          <p:nvPr>
            <p:ph type="ctrTitle"/>
          </p:nvPr>
        </p:nvSpPr>
        <p:spPr>
          <a:xfrm>
            <a:off x="403833" y="2896914"/>
            <a:ext cx="5955600" cy="644700"/>
          </a:xfrm>
          <a:prstGeom prst="rect">
            <a:avLst/>
          </a:prstGeom>
          <a:noFill/>
          <a:ln>
            <a:noFill/>
          </a:ln>
        </p:spPr>
        <p:txBody>
          <a:bodyPr anchorCtr="0" anchor="b" bIns="45700" lIns="91400" spcFirstLastPara="1" rIns="91400" wrap="square" tIns="45700">
            <a:noAutofit/>
          </a:bodyPr>
          <a:lstStyle>
            <a:lvl1pPr lvl="0" rt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71" name="Google Shape;71;p12"/>
          <p:cNvSpPr txBox="1"/>
          <p:nvPr>
            <p:ph idx="4" type="body"/>
          </p:nvPr>
        </p:nvSpPr>
        <p:spPr>
          <a:xfrm>
            <a:off x="638390" y="1965952"/>
            <a:ext cx="5925300" cy="2991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_Slide">
  <p:cSld name="Multi_Slide">
    <p:spTree>
      <p:nvGrpSpPr>
        <p:cNvPr id="73" name="Shape 73"/>
        <p:cNvGrpSpPr/>
        <p:nvPr/>
      </p:nvGrpSpPr>
      <p:grpSpPr>
        <a:xfrm>
          <a:off x="0" y="0"/>
          <a:ext cx="0" cy="0"/>
          <a:chOff x="0" y="0"/>
          <a:chExt cx="0" cy="0"/>
        </a:xfrm>
      </p:grpSpPr>
      <p:sp>
        <p:nvSpPr>
          <p:cNvPr id="74" name="Google Shape;74;p14"/>
          <p:cNvSpPr txBox="1"/>
          <p:nvPr>
            <p:ph idx="1" type="body"/>
          </p:nvPr>
        </p:nvSpPr>
        <p:spPr>
          <a:xfrm>
            <a:off x="474662" y="1347788"/>
            <a:ext cx="8280000" cy="3073800"/>
          </a:xfrm>
          <a:prstGeom prst="rect">
            <a:avLst/>
          </a:prstGeom>
          <a:noFill/>
          <a:ln>
            <a:noFill/>
          </a:ln>
        </p:spPr>
        <p:txBody>
          <a:bodyPr anchorCtr="0" anchor="t" bIns="45700" lIns="91400" spcFirstLastPara="1" rIns="91400" wrap="square" tIns="45700">
            <a:noAutofit/>
          </a:bodyPr>
          <a:lstStyle>
            <a:lvl1pPr indent="-228600" lvl="0" marL="457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62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 name="Google Shape;75;p14"/>
          <p:cNvSpPr txBox="1"/>
          <p:nvPr>
            <p:ph type="title"/>
          </p:nvPr>
        </p:nvSpPr>
        <p:spPr>
          <a:xfrm>
            <a:off x="437766" y="341313"/>
            <a:ext cx="8345400" cy="731700"/>
          </a:xfrm>
          <a:prstGeom prst="rect">
            <a:avLst/>
          </a:prstGeom>
          <a:noFill/>
          <a:ln>
            <a:noFill/>
          </a:ln>
        </p:spPr>
        <p:txBody>
          <a:bodyPr anchorCtr="0" anchor="ctr" bIns="45700" lIns="91400" spcFirstLastPara="1" rIns="91400" wrap="square" tIns="45700">
            <a:noAutofit/>
          </a:bodyPr>
          <a:lstStyle>
            <a:lvl1pPr lvl="0" rtl="0" algn="l">
              <a:lnSpc>
                <a:spcPct val="80000"/>
              </a:lnSpc>
              <a:spcBef>
                <a:spcPts val="0"/>
              </a:spcBef>
              <a:spcAft>
                <a:spcPts val="0"/>
              </a:spcAft>
              <a:buSzPts val="1400"/>
              <a:buNone/>
              <a:defRPr>
                <a:solidFill>
                  <a:srgbClr val="004C69"/>
                </a:solidFill>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ircled_Bullets">
  <p:cSld name="2_Circled_Bullets">
    <p:spTree>
      <p:nvGrpSpPr>
        <p:cNvPr id="76" name="Shape 76"/>
        <p:cNvGrpSpPr/>
        <p:nvPr/>
      </p:nvGrpSpPr>
      <p:grpSpPr>
        <a:xfrm>
          <a:off x="0" y="0"/>
          <a:ext cx="0" cy="0"/>
          <a:chOff x="0" y="0"/>
          <a:chExt cx="0" cy="0"/>
        </a:xfrm>
      </p:grpSpPr>
      <p:sp>
        <p:nvSpPr>
          <p:cNvPr id="77" name="Google Shape;77;p15"/>
          <p:cNvSpPr txBox="1"/>
          <p:nvPr>
            <p:ph type="title"/>
          </p:nvPr>
        </p:nvSpPr>
        <p:spPr>
          <a:xfrm>
            <a:off x="438150" y="341313"/>
            <a:ext cx="8345400" cy="731700"/>
          </a:xfrm>
          <a:prstGeom prst="rect">
            <a:avLst/>
          </a:prstGeom>
          <a:noFill/>
          <a:ln>
            <a:noFill/>
          </a:ln>
        </p:spPr>
        <p:txBody>
          <a:bodyPr anchorCtr="0" anchor="ctr" bIns="45700" lIns="91400" spcFirstLastPara="1" rIns="91400" wrap="square" tIns="45700">
            <a:noAutofit/>
          </a:bodyPr>
          <a:lstStyle>
            <a:lvl1pPr lvl="0" rtl="0" algn="l">
              <a:lnSpc>
                <a:spcPct val="80000"/>
              </a:lnSpc>
              <a:spcBef>
                <a:spcPts val="0"/>
              </a:spcBef>
              <a:spcAft>
                <a:spcPts val="0"/>
              </a:spcAft>
              <a:buSzPts val="1400"/>
              <a:buNone/>
              <a:defRPr>
                <a:solidFill>
                  <a:schemeClr val="accent1"/>
                </a:solidFill>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78" name="Google Shape;78;p15"/>
          <p:cNvSpPr/>
          <p:nvPr/>
        </p:nvSpPr>
        <p:spPr>
          <a:xfrm>
            <a:off x="575610" y="2552550"/>
            <a:ext cx="698700" cy="698700"/>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Arial"/>
              <a:ea typeface="Arial"/>
              <a:cs typeface="Arial"/>
              <a:sym typeface="Arial"/>
            </a:endParaRPr>
          </a:p>
        </p:txBody>
      </p:sp>
      <p:sp>
        <p:nvSpPr>
          <p:cNvPr id="79" name="Google Shape;79;p15"/>
          <p:cNvSpPr/>
          <p:nvPr/>
        </p:nvSpPr>
        <p:spPr>
          <a:xfrm>
            <a:off x="575610" y="1426607"/>
            <a:ext cx="698700" cy="698700"/>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Arial"/>
              <a:ea typeface="Arial"/>
              <a:cs typeface="Arial"/>
              <a:sym typeface="Arial"/>
            </a:endParaRPr>
          </a:p>
        </p:txBody>
      </p:sp>
      <p:sp>
        <p:nvSpPr>
          <p:cNvPr id="80" name="Google Shape;80;p15"/>
          <p:cNvSpPr/>
          <p:nvPr/>
        </p:nvSpPr>
        <p:spPr>
          <a:xfrm>
            <a:off x="575610" y="3653093"/>
            <a:ext cx="698700" cy="698700"/>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049FD9"/>
              </a:solidFill>
              <a:latin typeface="Arial"/>
              <a:ea typeface="Arial"/>
              <a:cs typeface="Arial"/>
              <a:sym typeface="Arial"/>
            </a:endParaRPr>
          </a:p>
        </p:txBody>
      </p:sp>
      <p:sp>
        <p:nvSpPr>
          <p:cNvPr id="81" name="Google Shape;81;p15"/>
          <p:cNvSpPr txBox="1"/>
          <p:nvPr>
            <p:ph idx="1" type="body"/>
          </p:nvPr>
        </p:nvSpPr>
        <p:spPr>
          <a:xfrm>
            <a:off x="1365250" y="1432522"/>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2" name="Google Shape;82;p15"/>
          <p:cNvSpPr txBox="1"/>
          <p:nvPr>
            <p:ph idx="2" type="body"/>
          </p:nvPr>
        </p:nvSpPr>
        <p:spPr>
          <a:xfrm>
            <a:off x="1365250" y="2557793"/>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 name="Google Shape;83;p15"/>
          <p:cNvSpPr txBox="1"/>
          <p:nvPr>
            <p:ph idx="3" type="body"/>
          </p:nvPr>
        </p:nvSpPr>
        <p:spPr>
          <a:xfrm>
            <a:off x="1365250" y="3653093"/>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4" name="Google Shape;84;p15"/>
          <p:cNvSpPr txBox="1"/>
          <p:nvPr>
            <p:ph idx="4" type="body"/>
          </p:nvPr>
        </p:nvSpPr>
        <p:spPr>
          <a:xfrm>
            <a:off x="575610" y="2552550"/>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5" name="Google Shape;85;p15"/>
          <p:cNvSpPr txBox="1"/>
          <p:nvPr>
            <p:ph idx="5" type="body"/>
          </p:nvPr>
        </p:nvSpPr>
        <p:spPr>
          <a:xfrm>
            <a:off x="575611" y="3651140"/>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6" name="Google Shape;86;p15"/>
          <p:cNvSpPr txBox="1"/>
          <p:nvPr>
            <p:ph idx="6" type="body"/>
          </p:nvPr>
        </p:nvSpPr>
        <p:spPr>
          <a:xfrm>
            <a:off x="575610" y="1427248"/>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losing Slide" showMasterSp="0">
  <p:cSld name="3_Closing Slide">
    <p:bg>
      <p:bgPr>
        <a:solidFill>
          <a:schemeClr val="accent5"/>
        </a:solidFill>
      </p:bgPr>
    </p:bg>
    <p:spTree>
      <p:nvGrpSpPr>
        <p:cNvPr id="87" name="Shape 87"/>
        <p:cNvGrpSpPr/>
        <p:nvPr/>
      </p:nvGrpSpPr>
      <p:grpSpPr>
        <a:xfrm>
          <a:off x="0" y="0"/>
          <a:ext cx="0" cy="0"/>
          <a:chOff x="0" y="0"/>
          <a:chExt cx="0" cy="0"/>
        </a:xfrm>
      </p:grpSpPr>
      <p:grpSp>
        <p:nvGrpSpPr>
          <p:cNvPr id="88" name="Google Shape;88;p16"/>
          <p:cNvGrpSpPr/>
          <p:nvPr/>
        </p:nvGrpSpPr>
        <p:grpSpPr>
          <a:xfrm>
            <a:off x="3746294" y="2129856"/>
            <a:ext cx="1617992" cy="860800"/>
            <a:chOff x="310" y="249"/>
            <a:chExt cx="502" cy="267"/>
          </a:xfrm>
        </p:grpSpPr>
        <p:sp>
          <p:nvSpPr>
            <p:cNvPr id="89" name="Google Shape;89;p16"/>
            <p:cNvSpPr/>
            <p:nvPr/>
          </p:nvSpPr>
          <p:spPr>
            <a:xfrm>
              <a:off x="452" y="426"/>
              <a:ext cx="0" cy="0"/>
            </a:xfrm>
            <a:prstGeom prst="rect">
              <a:avLst/>
            </a:pr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6"/>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16"/>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6"/>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16"/>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16"/>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16"/>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16"/>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16"/>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16"/>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16"/>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16"/>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16"/>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6"/>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_Slide">
  <p:cSld name="Multi_Slide">
    <p:spTree>
      <p:nvGrpSpPr>
        <p:cNvPr id="11" name="Shape 11"/>
        <p:cNvGrpSpPr/>
        <p:nvPr/>
      </p:nvGrpSpPr>
      <p:grpSpPr>
        <a:xfrm>
          <a:off x="0" y="0"/>
          <a:ext cx="0" cy="0"/>
          <a:chOff x="0" y="0"/>
          <a:chExt cx="0" cy="0"/>
        </a:xfrm>
      </p:grpSpPr>
      <p:sp>
        <p:nvSpPr>
          <p:cNvPr id="12" name="Google Shape;12;p3"/>
          <p:cNvSpPr txBox="1"/>
          <p:nvPr>
            <p:ph idx="1" type="body"/>
          </p:nvPr>
        </p:nvSpPr>
        <p:spPr>
          <a:xfrm>
            <a:off x="474662" y="1347788"/>
            <a:ext cx="8280000" cy="3073800"/>
          </a:xfrm>
          <a:prstGeom prst="rect">
            <a:avLst/>
          </a:prstGeom>
          <a:noFill/>
          <a:ln>
            <a:noFill/>
          </a:ln>
        </p:spPr>
        <p:txBody>
          <a:bodyPr anchorCtr="0" anchor="t" bIns="45700" lIns="91400" spcFirstLastPara="1" rIns="91400" wrap="square" tIns="45700">
            <a:noAutofit/>
          </a:bodyPr>
          <a:lstStyle>
            <a:lvl1pPr indent="-228600" lvl="0" marL="457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62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 name="Google Shape;13;p3"/>
          <p:cNvSpPr txBox="1"/>
          <p:nvPr>
            <p:ph type="title"/>
          </p:nvPr>
        </p:nvSpPr>
        <p:spPr>
          <a:xfrm>
            <a:off x="437766" y="341313"/>
            <a:ext cx="8345400" cy="731700"/>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Title only">
  <p:cSld name="Bullet_Title only">
    <p:spTree>
      <p:nvGrpSpPr>
        <p:cNvPr id="14" name="Shape 14"/>
        <p:cNvGrpSpPr/>
        <p:nvPr/>
      </p:nvGrpSpPr>
      <p:grpSpPr>
        <a:xfrm>
          <a:off x="0" y="0"/>
          <a:ext cx="0" cy="0"/>
          <a:chOff x="0" y="0"/>
          <a:chExt cx="0" cy="0"/>
        </a:xfrm>
      </p:grpSpPr>
      <p:sp>
        <p:nvSpPr>
          <p:cNvPr id="15" name="Google Shape;15;p4"/>
          <p:cNvSpPr txBox="1"/>
          <p:nvPr>
            <p:ph type="title"/>
          </p:nvPr>
        </p:nvSpPr>
        <p:spPr>
          <a:xfrm>
            <a:off x="437766" y="341314"/>
            <a:ext cx="8345400" cy="731700"/>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sz="2800">
                <a:solidFill>
                  <a:schemeClr val="dk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Slide With Title">
  <p:cSld name="Bullet Slide With Title">
    <p:spTree>
      <p:nvGrpSpPr>
        <p:cNvPr id="16" name="Shape 16"/>
        <p:cNvGrpSpPr/>
        <p:nvPr/>
      </p:nvGrpSpPr>
      <p:grpSpPr>
        <a:xfrm>
          <a:off x="0" y="0"/>
          <a:ext cx="0" cy="0"/>
          <a:chOff x="0" y="0"/>
          <a:chExt cx="0" cy="0"/>
        </a:xfrm>
      </p:grpSpPr>
      <p:sp>
        <p:nvSpPr>
          <p:cNvPr id="17" name="Google Shape;17;p5"/>
          <p:cNvSpPr txBox="1"/>
          <p:nvPr>
            <p:ph idx="1" type="body"/>
          </p:nvPr>
        </p:nvSpPr>
        <p:spPr>
          <a:xfrm>
            <a:off x="437766" y="1347788"/>
            <a:ext cx="3840600" cy="3168300"/>
          </a:xfrm>
          <a:prstGeom prst="rect">
            <a:avLst/>
          </a:prstGeom>
          <a:noFill/>
          <a:ln>
            <a:noFill/>
          </a:ln>
        </p:spPr>
        <p:txBody>
          <a:bodyPr anchorCtr="0" anchor="t" bIns="45700" lIns="91400" spcFirstLastPara="1" rIns="91400" wrap="square" tIns="45700">
            <a:noAutofit/>
          </a:bodyPr>
          <a:lstStyle>
            <a:lvl1pPr indent="-304800" lvl="0" marL="457200" marR="0" rtl="0" algn="l">
              <a:lnSpc>
                <a:spcPct val="95000"/>
              </a:lnSpc>
              <a:spcBef>
                <a:spcPts val="1110"/>
              </a:spcBef>
              <a:spcAft>
                <a:spcPts val="0"/>
              </a:spcAft>
              <a:buClr>
                <a:srgbClr val="008CB0"/>
              </a:buClr>
              <a:buSzPts val="1200"/>
              <a:buFont typeface="Arial"/>
              <a:buChar char="•"/>
              <a:defRPr b="0" i="0" sz="1500" u="none" cap="none" strike="noStrike">
                <a:solidFill>
                  <a:schemeClr val="accent1"/>
                </a:solidFill>
                <a:latin typeface="Arial"/>
                <a:ea typeface="Arial"/>
                <a:cs typeface="Arial"/>
                <a:sym typeface="Arial"/>
              </a:defRPr>
            </a:lvl1pPr>
            <a:lvl2pPr indent="-319989" lvl="1" marL="914400" marR="0" rtl="0" algn="l">
              <a:lnSpc>
                <a:spcPct val="95000"/>
              </a:lnSpc>
              <a:spcBef>
                <a:spcPts val="450"/>
              </a:spcBef>
              <a:spcAft>
                <a:spcPts val="0"/>
              </a:spcAft>
              <a:buClr>
                <a:schemeClr val="dk1"/>
              </a:buClr>
              <a:buSzPts val="1439"/>
              <a:buFont typeface="Arial"/>
              <a:buChar char="•"/>
              <a:defRPr b="0" i="0" sz="1799" u="none" cap="none" strike="noStrike">
                <a:solidFill>
                  <a:srgbClr val="676767"/>
                </a:solidFill>
                <a:latin typeface="Arial"/>
                <a:ea typeface="Arial"/>
                <a:cs typeface="Arial"/>
                <a:sym typeface="Arial"/>
              </a:defRPr>
            </a:lvl2pPr>
            <a:lvl3pPr indent="-309880" lvl="2" marL="1371600" marR="0" rtl="0" algn="l">
              <a:lnSpc>
                <a:spcPct val="95000"/>
              </a:lnSpc>
              <a:spcBef>
                <a:spcPts val="625"/>
              </a:spcBef>
              <a:spcAft>
                <a:spcPts val="0"/>
              </a:spcAft>
              <a:buClr>
                <a:schemeClr val="dk1"/>
              </a:buClr>
              <a:buSzPts val="1280"/>
              <a:buFont typeface="Arial"/>
              <a:buChar char="•"/>
              <a:defRPr b="0" i="0" sz="1600" u="none" cap="none" strike="noStrike">
                <a:solidFill>
                  <a:srgbClr val="676767"/>
                </a:solidFill>
                <a:latin typeface="Arial"/>
                <a:ea typeface="Arial"/>
                <a:cs typeface="Arial"/>
                <a:sym typeface="Arial"/>
              </a:defRPr>
            </a:lvl3pPr>
            <a:lvl4pPr indent="-299719" lvl="3" marL="1828800" marR="0" rtl="0" algn="l">
              <a:lnSpc>
                <a:spcPct val="95000"/>
              </a:lnSpc>
              <a:spcBef>
                <a:spcPts val="625"/>
              </a:spcBef>
              <a:spcAft>
                <a:spcPts val="0"/>
              </a:spcAft>
              <a:buClr>
                <a:schemeClr val="dk1"/>
              </a:buClr>
              <a:buSzPts val="1120"/>
              <a:buFont typeface="Arial"/>
              <a:buChar char="•"/>
              <a:defRPr b="0" i="0" sz="1400" u="none" cap="none" strike="noStrike">
                <a:solidFill>
                  <a:srgbClr val="676767"/>
                </a:solidFill>
                <a:latin typeface="Arial"/>
                <a:ea typeface="Arial"/>
                <a:cs typeface="Arial"/>
                <a:sym typeface="Arial"/>
              </a:defRPr>
            </a:lvl4pPr>
            <a:lvl5pPr indent="-289560" lvl="4" marL="2286000" marR="0" rtl="0" algn="l">
              <a:lnSpc>
                <a:spcPct val="95000"/>
              </a:lnSpc>
              <a:spcBef>
                <a:spcPts val="625"/>
              </a:spcBef>
              <a:spcAft>
                <a:spcPts val="0"/>
              </a:spcAft>
              <a:buClr>
                <a:schemeClr val="dk1"/>
              </a:buClr>
              <a:buSzPts val="960"/>
              <a:buFont typeface="Arial"/>
              <a:buChar char="•"/>
              <a:defRPr b="0" i="0" sz="1200" u="none" cap="none" strike="noStrike">
                <a:solidFill>
                  <a:srgbClr val="676767"/>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 name="Google Shape;18;p5"/>
          <p:cNvSpPr txBox="1"/>
          <p:nvPr>
            <p:ph type="title"/>
          </p:nvPr>
        </p:nvSpPr>
        <p:spPr>
          <a:xfrm>
            <a:off x="437766" y="341314"/>
            <a:ext cx="8345400" cy="731700"/>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cxnSp>
        <p:nvCxnSpPr>
          <p:cNvPr id="19" name="Google Shape;19;p5"/>
          <p:cNvCxnSpPr/>
          <p:nvPr/>
        </p:nvCxnSpPr>
        <p:spPr>
          <a:xfrm>
            <a:off x="4467888" y="1218197"/>
            <a:ext cx="18600" cy="3330900"/>
          </a:xfrm>
          <a:prstGeom prst="straightConnector1">
            <a:avLst/>
          </a:prstGeom>
          <a:noFill/>
          <a:ln cap="rnd" cmpd="sng" w="76200">
            <a:solidFill>
              <a:schemeClr val="dk1"/>
            </a:solidFill>
            <a:prstDash val="solid"/>
            <a:round/>
            <a:headEnd len="sm" w="sm" type="none"/>
            <a:tailEnd len="sm" w="sm" type="none"/>
          </a:ln>
        </p:spPr>
      </p:cxnSp>
      <p:sp>
        <p:nvSpPr>
          <p:cNvPr id="20" name="Google Shape;20;p5"/>
          <p:cNvSpPr txBox="1"/>
          <p:nvPr>
            <p:ph idx="2" type="body"/>
          </p:nvPr>
        </p:nvSpPr>
        <p:spPr>
          <a:xfrm>
            <a:off x="4676134" y="1347788"/>
            <a:ext cx="3840600" cy="3168300"/>
          </a:xfrm>
          <a:prstGeom prst="rect">
            <a:avLst/>
          </a:prstGeom>
          <a:noFill/>
          <a:ln>
            <a:noFill/>
          </a:ln>
        </p:spPr>
        <p:txBody>
          <a:bodyPr anchorCtr="0" anchor="t" bIns="45700" lIns="91400" spcFirstLastPara="1" rIns="91400" wrap="square" tIns="45700">
            <a:noAutofit/>
          </a:bodyPr>
          <a:lstStyle>
            <a:lvl1pPr indent="-304800" lvl="0" marL="457200" marR="0" rtl="0" algn="l">
              <a:lnSpc>
                <a:spcPct val="95000"/>
              </a:lnSpc>
              <a:spcBef>
                <a:spcPts val="1110"/>
              </a:spcBef>
              <a:spcAft>
                <a:spcPts val="0"/>
              </a:spcAft>
              <a:buClr>
                <a:srgbClr val="008CB0"/>
              </a:buClr>
              <a:buSzPts val="1200"/>
              <a:buFont typeface="Arial"/>
              <a:buChar char="•"/>
              <a:defRPr b="0" i="0" sz="1500" u="none" cap="none" strike="noStrike">
                <a:solidFill>
                  <a:schemeClr val="accent1"/>
                </a:solidFill>
                <a:latin typeface="Arial"/>
                <a:ea typeface="Arial"/>
                <a:cs typeface="Arial"/>
                <a:sym typeface="Arial"/>
              </a:defRPr>
            </a:lvl1pPr>
            <a:lvl2pPr indent="-319989" lvl="1" marL="914400" marR="0" rtl="0" algn="l">
              <a:lnSpc>
                <a:spcPct val="95000"/>
              </a:lnSpc>
              <a:spcBef>
                <a:spcPts val="450"/>
              </a:spcBef>
              <a:spcAft>
                <a:spcPts val="0"/>
              </a:spcAft>
              <a:buClr>
                <a:schemeClr val="dk1"/>
              </a:buClr>
              <a:buSzPts val="1439"/>
              <a:buFont typeface="Arial"/>
              <a:buChar char="•"/>
              <a:defRPr b="0" i="0" sz="1799" u="none" cap="none" strike="noStrike">
                <a:solidFill>
                  <a:srgbClr val="676767"/>
                </a:solidFill>
                <a:latin typeface="Arial"/>
                <a:ea typeface="Arial"/>
                <a:cs typeface="Arial"/>
                <a:sym typeface="Arial"/>
              </a:defRPr>
            </a:lvl2pPr>
            <a:lvl3pPr indent="-309880" lvl="2" marL="1371600" marR="0" rtl="0" algn="l">
              <a:lnSpc>
                <a:spcPct val="95000"/>
              </a:lnSpc>
              <a:spcBef>
                <a:spcPts val="625"/>
              </a:spcBef>
              <a:spcAft>
                <a:spcPts val="0"/>
              </a:spcAft>
              <a:buClr>
                <a:schemeClr val="dk1"/>
              </a:buClr>
              <a:buSzPts val="1280"/>
              <a:buFont typeface="Arial"/>
              <a:buChar char="•"/>
              <a:defRPr b="0" i="0" sz="1600" u="none" cap="none" strike="noStrike">
                <a:solidFill>
                  <a:srgbClr val="676767"/>
                </a:solidFill>
                <a:latin typeface="Arial"/>
                <a:ea typeface="Arial"/>
                <a:cs typeface="Arial"/>
                <a:sym typeface="Arial"/>
              </a:defRPr>
            </a:lvl3pPr>
            <a:lvl4pPr indent="-299719" lvl="3" marL="1828800" marR="0" rtl="0" algn="l">
              <a:lnSpc>
                <a:spcPct val="95000"/>
              </a:lnSpc>
              <a:spcBef>
                <a:spcPts val="625"/>
              </a:spcBef>
              <a:spcAft>
                <a:spcPts val="0"/>
              </a:spcAft>
              <a:buClr>
                <a:schemeClr val="dk1"/>
              </a:buClr>
              <a:buSzPts val="1120"/>
              <a:buFont typeface="Arial"/>
              <a:buChar char="•"/>
              <a:defRPr b="0" i="0" sz="1400" u="none" cap="none" strike="noStrike">
                <a:solidFill>
                  <a:srgbClr val="676767"/>
                </a:solidFill>
                <a:latin typeface="Arial"/>
                <a:ea typeface="Arial"/>
                <a:cs typeface="Arial"/>
                <a:sym typeface="Arial"/>
              </a:defRPr>
            </a:lvl4pPr>
            <a:lvl5pPr indent="-289560" lvl="4" marL="2286000" marR="0" rtl="0" algn="l">
              <a:lnSpc>
                <a:spcPct val="95000"/>
              </a:lnSpc>
              <a:spcBef>
                <a:spcPts val="625"/>
              </a:spcBef>
              <a:spcAft>
                <a:spcPts val="0"/>
              </a:spcAft>
              <a:buClr>
                <a:schemeClr val="dk1"/>
              </a:buClr>
              <a:buSzPts val="960"/>
              <a:buFont typeface="Arial"/>
              <a:buChar char="•"/>
              <a:defRPr b="0" i="0" sz="1200" u="none" cap="none" strike="noStrike">
                <a:solidFill>
                  <a:srgbClr val="676767"/>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alf_Page_Text_2 column">
  <p:cSld name="3_Half_Page_Text_2 column">
    <p:spTree>
      <p:nvGrpSpPr>
        <p:cNvPr id="21" name="Shape 21"/>
        <p:cNvGrpSpPr/>
        <p:nvPr/>
      </p:nvGrpSpPr>
      <p:grpSpPr>
        <a:xfrm>
          <a:off x="0" y="0"/>
          <a:ext cx="0" cy="0"/>
          <a:chOff x="0" y="0"/>
          <a:chExt cx="0" cy="0"/>
        </a:xfrm>
      </p:grpSpPr>
      <p:sp>
        <p:nvSpPr>
          <p:cNvPr id="22" name="Google Shape;22;p6"/>
          <p:cNvSpPr/>
          <p:nvPr/>
        </p:nvSpPr>
        <p:spPr>
          <a:xfrm>
            <a:off x="0" y="0"/>
            <a:ext cx="45801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3" name="Google Shape;23;p6"/>
          <p:cNvSpPr txBox="1"/>
          <p:nvPr>
            <p:ph type="title"/>
          </p:nvPr>
        </p:nvSpPr>
        <p:spPr>
          <a:xfrm>
            <a:off x="437767" y="510540"/>
            <a:ext cx="3808800" cy="655200"/>
          </a:xfrm>
          <a:prstGeom prst="rect">
            <a:avLst/>
          </a:prstGeom>
          <a:noFill/>
          <a:ln>
            <a:noFill/>
          </a:ln>
        </p:spPr>
        <p:txBody>
          <a:bodyPr anchorCtr="0" anchor="t" bIns="45700" lIns="91400" spcFirstLastPara="1" rIns="91400" wrap="square" tIns="45700">
            <a:noAutofit/>
          </a:bodyPr>
          <a:lstStyle>
            <a:lvl1pPr lvl="0" algn="l">
              <a:lnSpc>
                <a:spcPct val="85000"/>
              </a:lnSpc>
              <a:spcBef>
                <a:spcPts val="0"/>
              </a:spcBef>
              <a:spcAft>
                <a:spcPts val="0"/>
              </a:spcAft>
              <a:buSzPts val="1400"/>
              <a:buNone/>
              <a:defRPr sz="3200">
                <a:solidFill>
                  <a:schemeClr val="lt1"/>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24" name="Google Shape;24;p6"/>
          <p:cNvSpPr txBox="1"/>
          <p:nvPr>
            <p:ph idx="1" type="body"/>
          </p:nvPr>
        </p:nvSpPr>
        <p:spPr>
          <a:xfrm>
            <a:off x="5097464" y="510540"/>
            <a:ext cx="3551100" cy="4080600"/>
          </a:xfrm>
          <a:prstGeom prst="rect">
            <a:avLst/>
          </a:prstGeom>
          <a:noFill/>
          <a:ln>
            <a:noFill/>
          </a:ln>
        </p:spPr>
        <p:txBody>
          <a:bodyPr anchorCtr="0" anchor="t" bIns="45700" lIns="0" spcFirstLastPara="1" rIns="0" wrap="square" tIns="45700">
            <a:noAutofit/>
          </a:bodyPr>
          <a:lstStyle>
            <a:lvl1pPr indent="-304800" lvl="0" marL="457200" marR="0" rtl="0" algn="l">
              <a:lnSpc>
                <a:spcPct val="100000"/>
              </a:lnSpc>
              <a:spcBef>
                <a:spcPts val="1075"/>
              </a:spcBef>
              <a:spcAft>
                <a:spcPts val="0"/>
              </a:spcAft>
              <a:buClr>
                <a:schemeClr val="dk1"/>
              </a:buClr>
              <a:buSzPts val="1200"/>
              <a:buFont typeface="Arial"/>
              <a:buChar char="•"/>
              <a:defRPr b="0" i="0" sz="2000" u="none" cap="none" strike="noStrike">
                <a:solidFill>
                  <a:schemeClr val="dk1"/>
                </a:solidFill>
                <a:latin typeface="Arial"/>
                <a:ea typeface="Arial"/>
                <a:cs typeface="Arial"/>
                <a:sym typeface="Arial"/>
              </a:defRPr>
            </a:lvl1pPr>
            <a:lvl2pPr indent="-304800" lvl="1" marL="914400" marR="0" rtl="0" algn="l">
              <a:lnSpc>
                <a:spcPct val="100000"/>
              </a:lnSpc>
              <a:spcBef>
                <a:spcPts val="600"/>
              </a:spcBef>
              <a:spcAft>
                <a:spcPts val="0"/>
              </a:spcAft>
              <a:buClr>
                <a:schemeClr val="dk1"/>
              </a:buClr>
              <a:buSzPts val="1200"/>
              <a:buFont typeface="Arial"/>
              <a:buChar char="•"/>
              <a:defRPr b="0" i="0" sz="2000" u="none" cap="none" strike="noStrike">
                <a:solidFill>
                  <a:schemeClr val="dk1"/>
                </a:solidFill>
                <a:latin typeface="Arial"/>
                <a:ea typeface="Arial"/>
                <a:cs typeface="Arial"/>
                <a:sym typeface="Arial"/>
              </a:defRPr>
            </a:lvl2pPr>
            <a:lvl3pPr indent="-297180" lvl="2" marL="1371600" marR="0" rtl="0" algn="l">
              <a:lnSpc>
                <a:spcPct val="100000"/>
              </a:lnSpc>
              <a:spcBef>
                <a:spcPts val="625"/>
              </a:spcBef>
              <a:spcAft>
                <a:spcPts val="0"/>
              </a:spcAft>
              <a:buClr>
                <a:schemeClr val="dk1"/>
              </a:buClr>
              <a:buSzPts val="1080"/>
              <a:buFont typeface="Arial"/>
              <a:buChar char="•"/>
              <a:defRPr b="0" i="0" sz="1800" u="none" cap="none" strike="noStrike">
                <a:solidFill>
                  <a:schemeClr val="dk1"/>
                </a:solidFill>
                <a:latin typeface="Arial"/>
                <a:ea typeface="Arial"/>
                <a:cs typeface="Arial"/>
                <a:sym typeface="Arial"/>
              </a:defRPr>
            </a:lvl3pPr>
            <a:lvl4pPr indent="-289560" lvl="3" marL="1828800" marR="0" rtl="0" algn="l">
              <a:lnSpc>
                <a:spcPct val="100000"/>
              </a:lnSpc>
              <a:spcBef>
                <a:spcPts val="625"/>
              </a:spcBef>
              <a:spcAft>
                <a:spcPts val="0"/>
              </a:spcAft>
              <a:buClr>
                <a:schemeClr val="dk1"/>
              </a:buClr>
              <a:buSzPts val="960"/>
              <a:buFont typeface="Arial"/>
              <a:buChar char="•"/>
              <a:defRPr b="0" i="0" sz="1600" u="none" cap="none" strike="noStrike">
                <a:solidFill>
                  <a:schemeClr val="dk1"/>
                </a:solidFill>
                <a:latin typeface="Arial"/>
                <a:ea typeface="Arial"/>
                <a:cs typeface="Arial"/>
                <a:sym typeface="Arial"/>
              </a:defRPr>
            </a:lvl4pPr>
            <a:lvl5pPr indent="-289560" lvl="4" marL="2286000" marR="0" rtl="0" algn="l">
              <a:lnSpc>
                <a:spcPct val="100000"/>
              </a:lnSpc>
              <a:spcBef>
                <a:spcPts val="625"/>
              </a:spcBef>
              <a:spcAft>
                <a:spcPts val="0"/>
              </a:spcAft>
              <a:buClr>
                <a:schemeClr val="dk1"/>
              </a:buClr>
              <a:buSzPts val="960"/>
              <a:buFont typeface="Arial"/>
              <a:buChar char="•"/>
              <a:defRPr b="0" i="0" sz="16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 name="Google Shape;25;p6"/>
          <p:cNvSpPr txBox="1"/>
          <p:nvPr>
            <p:ph idx="2" type="body"/>
          </p:nvPr>
        </p:nvSpPr>
        <p:spPr>
          <a:xfrm>
            <a:off x="437767" y="1659843"/>
            <a:ext cx="3808800" cy="293130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5000"/>
              </a:lnSpc>
              <a:spcBef>
                <a:spcPts val="1075"/>
              </a:spcBef>
              <a:spcAft>
                <a:spcPts val="0"/>
              </a:spcAft>
              <a:buClr>
                <a:schemeClr val="dk2"/>
              </a:buClr>
              <a:buSzPts val="1200"/>
              <a:buFont typeface="Arial"/>
              <a:buChar char="•"/>
              <a:defRPr b="0" i="0" sz="2000" u="none" cap="none" strike="noStrike">
                <a:solidFill>
                  <a:schemeClr val="lt1"/>
                </a:solidFill>
                <a:latin typeface="Arial"/>
                <a:ea typeface="Arial"/>
                <a:cs typeface="Arial"/>
                <a:sym typeface="Arial"/>
              </a:defRPr>
            </a:lvl1pPr>
            <a:lvl2pPr indent="-304800" lvl="1" marL="914400" marR="0" rtl="0" algn="l">
              <a:lnSpc>
                <a:spcPct val="95000"/>
              </a:lnSpc>
              <a:spcBef>
                <a:spcPts val="600"/>
              </a:spcBef>
              <a:spcAft>
                <a:spcPts val="0"/>
              </a:spcAft>
              <a:buClr>
                <a:schemeClr val="dk2"/>
              </a:buClr>
              <a:buSzPts val="1200"/>
              <a:buFont typeface="Arial"/>
              <a:buChar char="•"/>
              <a:defRPr b="0" i="0" sz="2000" u="none" cap="none" strike="noStrike">
                <a:solidFill>
                  <a:schemeClr val="lt1"/>
                </a:solidFill>
                <a:latin typeface="Arial"/>
                <a:ea typeface="Arial"/>
                <a:cs typeface="Arial"/>
                <a:sym typeface="Arial"/>
              </a:defRPr>
            </a:lvl2pPr>
            <a:lvl3pPr indent="-297180" lvl="2" marL="1371600" marR="0" rtl="0" algn="l">
              <a:lnSpc>
                <a:spcPct val="95000"/>
              </a:lnSpc>
              <a:spcBef>
                <a:spcPts val="625"/>
              </a:spcBef>
              <a:spcAft>
                <a:spcPts val="0"/>
              </a:spcAft>
              <a:buClr>
                <a:schemeClr val="dk2"/>
              </a:buClr>
              <a:buSzPts val="1080"/>
              <a:buFont typeface="Arial"/>
              <a:buChar char="•"/>
              <a:defRPr b="0" i="0" sz="1800" u="none" cap="none" strike="noStrike">
                <a:solidFill>
                  <a:schemeClr val="lt1"/>
                </a:solidFill>
                <a:latin typeface="Arial"/>
                <a:ea typeface="Arial"/>
                <a:cs typeface="Arial"/>
                <a:sym typeface="Arial"/>
              </a:defRPr>
            </a:lvl3pPr>
            <a:lvl4pPr indent="-289560" lvl="3" marL="1828800" marR="0" rtl="0" algn="l">
              <a:lnSpc>
                <a:spcPct val="95000"/>
              </a:lnSpc>
              <a:spcBef>
                <a:spcPts val="625"/>
              </a:spcBef>
              <a:spcAft>
                <a:spcPts val="0"/>
              </a:spcAft>
              <a:buClr>
                <a:schemeClr val="dk2"/>
              </a:buClr>
              <a:buSzPts val="960"/>
              <a:buFont typeface="Arial"/>
              <a:buChar char="•"/>
              <a:defRPr b="0" i="0" sz="1600" u="none" cap="none" strike="noStrike">
                <a:solidFill>
                  <a:schemeClr val="lt1"/>
                </a:solidFill>
                <a:latin typeface="Arial"/>
                <a:ea typeface="Arial"/>
                <a:cs typeface="Arial"/>
                <a:sym typeface="Arial"/>
              </a:defRPr>
            </a:lvl4pPr>
            <a:lvl5pPr indent="-289560" lvl="4" marL="2286000" marR="0" rtl="0" algn="l">
              <a:lnSpc>
                <a:spcPct val="95000"/>
              </a:lnSpc>
              <a:spcBef>
                <a:spcPts val="625"/>
              </a:spcBef>
              <a:spcAft>
                <a:spcPts val="0"/>
              </a:spcAft>
              <a:buClr>
                <a:schemeClr val="dk2"/>
              </a:buClr>
              <a:buSzPts val="960"/>
              <a:buFont typeface="Arial"/>
              <a:buChar char="•"/>
              <a:defRPr b="0" i="0" sz="16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 name="Google Shape;26;p6"/>
          <p:cNvSpPr/>
          <p:nvPr/>
        </p:nvSpPr>
        <p:spPr>
          <a:xfrm>
            <a:off x="477679" y="4741655"/>
            <a:ext cx="3359100" cy="154500"/>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lang="en" sz="600">
                <a:solidFill>
                  <a:srgbClr val="008CB0"/>
                </a:solidFill>
                <a:latin typeface="Arial"/>
                <a:ea typeface="Arial"/>
                <a:cs typeface="Arial"/>
                <a:sym typeface="Arial"/>
              </a:rPr>
              <a:t>© 2020  Cisco and/or its affiliates. All rights reserved. </a:t>
            </a:r>
            <a:endParaRPr/>
          </a:p>
        </p:txBody>
      </p:sp>
    </p:spTree>
  </p:cSld>
  <p:clrMapOvr>
    <a:masterClrMapping/>
  </p:clrMapOvr>
  <p:extLst>
    <p:ext uri="{DCECCB84-F9BA-43D5-87BE-67443E8EF086}">
      <p15:sldGuideLst>
        <p15:guide id="1" pos="267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7"/>
          <p:cNvSpPr txBox="1"/>
          <p:nvPr>
            <p:ph type="ctrTitle"/>
          </p:nvPr>
        </p:nvSpPr>
        <p:spPr>
          <a:xfrm>
            <a:off x="311708" y="744575"/>
            <a:ext cx="8520600" cy="2052600"/>
          </a:xfrm>
          <a:prstGeom prst="rect">
            <a:avLst/>
          </a:prstGeom>
        </p:spPr>
        <p:txBody>
          <a:bodyPr anchorCtr="0" anchor="b" bIns="45700" lIns="91400" spcFirstLastPara="1" rIns="91400"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 name="Google Shape;29;p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8"/>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8"/>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7766" y="341314"/>
            <a:ext cx="8345400" cy="731700"/>
          </a:xfrm>
          <a:prstGeom prst="rect">
            <a:avLst/>
          </a:prstGeom>
          <a:noFill/>
          <a:ln>
            <a:noFill/>
          </a:ln>
        </p:spPr>
        <p:txBody>
          <a:bodyPr anchorCtr="0" anchor="ctr" bIns="45700" lIns="91400" spcFirstLastPara="1" rIns="91400" wrap="square" tIns="45700">
            <a:noAutofit/>
          </a:bodyPr>
          <a:lstStyle>
            <a:lvl1pPr lvl="0" marR="0" rtl="0" algn="l">
              <a:lnSpc>
                <a:spcPct val="80000"/>
              </a:lnSpc>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2pPr>
            <a:lvl3pPr lvl="2"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3pPr>
            <a:lvl4pPr lvl="3"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4pPr>
            <a:lvl5pPr lvl="4"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5pPr>
            <a:lvl6pPr lvl="5"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6pPr>
            <a:lvl7pPr lvl="6"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7pPr>
            <a:lvl8pPr lvl="7"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8pPr>
            <a:lvl9pPr lvl="8"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9pPr>
          </a:lstStyle>
          <a:p/>
        </p:txBody>
      </p:sp>
      <p:sp>
        <p:nvSpPr>
          <p:cNvPr id="7" name="Google Shape;7;p1"/>
          <p:cNvSpPr/>
          <p:nvPr/>
        </p:nvSpPr>
        <p:spPr>
          <a:xfrm>
            <a:off x="477680" y="4741655"/>
            <a:ext cx="3401100" cy="154500"/>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lang="en" sz="600">
                <a:solidFill>
                  <a:srgbClr val="A5A5A5"/>
                </a:solidFill>
                <a:latin typeface="Arial"/>
                <a:ea typeface="Arial"/>
                <a:cs typeface="Arial"/>
                <a:sym typeface="Arial"/>
              </a:rPr>
              <a:t>© 2020  Cisco and/or its affiliates. All rights reserved.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 name="Shape 43"/>
        <p:cNvGrpSpPr/>
        <p:nvPr/>
      </p:nvGrpSpPr>
      <p:grpSpPr>
        <a:xfrm>
          <a:off x="0" y="0"/>
          <a:ext cx="0" cy="0"/>
          <a:chOff x="0" y="0"/>
          <a:chExt cx="0" cy="0"/>
        </a:xfrm>
      </p:grpSpPr>
      <p:sp>
        <p:nvSpPr>
          <p:cNvPr id="44" name="Google Shape;44;p11"/>
          <p:cNvSpPr txBox="1"/>
          <p:nvPr>
            <p:ph type="title"/>
          </p:nvPr>
        </p:nvSpPr>
        <p:spPr>
          <a:xfrm>
            <a:off x="438150" y="341313"/>
            <a:ext cx="8345400" cy="731700"/>
          </a:xfrm>
          <a:prstGeom prst="rect">
            <a:avLst/>
          </a:prstGeom>
          <a:noFill/>
          <a:ln>
            <a:noFill/>
          </a:ln>
        </p:spPr>
        <p:txBody>
          <a:bodyPr anchorCtr="0" anchor="ctr" bIns="45700" lIns="91400" spcFirstLastPara="1" rIns="91400" wrap="square" tIns="45700">
            <a:noAutofit/>
          </a:bodyPr>
          <a:lstStyle>
            <a:lvl1pPr lvl="0" marR="0" rtl="0" algn="l">
              <a:lnSpc>
                <a:spcPct val="80000"/>
              </a:lnSpc>
              <a:spcBef>
                <a:spcPts val="0"/>
              </a:spcBef>
              <a:spcAft>
                <a:spcPts val="0"/>
              </a:spcAft>
              <a:buSzPts val="1400"/>
              <a:buNone/>
              <a:defRPr b="0" i="0" sz="3200" u="none" cap="none" strike="noStrike">
                <a:solidFill>
                  <a:schemeClr val="accent4"/>
                </a:solidFill>
                <a:latin typeface="Arial"/>
                <a:ea typeface="Arial"/>
                <a:cs typeface="Arial"/>
                <a:sym typeface="Arial"/>
              </a:defRPr>
            </a:lvl1pPr>
            <a:lvl2pPr lvl="1"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2pPr>
            <a:lvl3pPr lvl="2"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3pPr>
            <a:lvl4pPr lvl="3"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4pPr>
            <a:lvl5pPr lvl="4"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5pPr>
            <a:lvl6pPr lvl="5"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6pPr>
            <a:lvl7pPr lvl="6"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7pPr>
            <a:lvl8pPr lvl="7"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8pPr>
            <a:lvl9pPr lvl="8"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9pPr>
          </a:lstStyle>
          <a:p/>
        </p:txBody>
      </p:sp>
      <p:sp>
        <p:nvSpPr>
          <p:cNvPr id="45" name="Google Shape;45;p11"/>
          <p:cNvSpPr/>
          <p:nvPr/>
        </p:nvSpPr>
        <p:spPr>
          <a:xfrm>
            <a:off x="8515707" y="4742907"/>
            <a:ext cx="218400" cy="154500"/>
          </a:xfrm>
          <a:prstGeom prst="rect">
            <a:avLst/>
          </a:prstGeom>
          <a:noFill/>
          <a:ln>
            <a:noFill/>
          </a:ln>
        </p:spPr>
        <p:txBody>
          <a:bodyPr anchorCtr="0" anchor="b" bIns="30775" lIns="61575" spcFirstLastPara="1" rIns="61575" wrap="square" tIns="30775">
            <a:noAutofit/>
          </a:bodyPr>
          <a:lstStyle/>
          <a:p>
            <a:pPr indent="0" lvl="0" marL="0" marR="0" rtl="0" algn="r">
              <a:spcBef>
                <a:spcPts val="0"/>
              </a:spcBef>
              <a:spcAft>
                <a:spcPts val="0"/>
              </a:spcAft>
              <a:buNone/>
            </a:pPr>
            <a:fld id="{00000000-1234-1234-1234-123412341234}" type="slidenum">
              <a:rPr b="0" i="0" lang="en" sz="600" u="none" cap="none" strike="noStrike">
                <a:solidFill>
                  <a:srgbClr val="D8D8D8"/>
                </a:solidFill>
                <a:latin typeface="Arial"/>
                <a:ea typeface="Arial"/>
                <a:cs typeface="Arial"/>
                <a:sym typeface="Arial"/>
              </a:rPr>
              <a:t>‹#›</a:t>
            </a:fld>
            <a:endParaRPr b="0" i="0" sz="600" u="none" cap="none" strike="noStrike">
              <a:solidFill>
                <a:srgbClr val="D8D8D8"/>
              </a:solidFill>
              <a:latin typeface="Arial"/>
              <a:ea typeface="Arial"/>
              <a:cs typeface="Arial"/>
              <a:sym typeface="Arial"/>
            </a:endParaRPr>
          </a:p>
        </p:txBody>
      </p:sp>
      <p:sp>
        <p:nvSpPr>
          <p:cNvPr id="46" name="Google Shape;46;p11"/>
          <p:cNvSpPr/>
          <p:nvPr/>
        </p:nvSpPr>
        <p:spPr>
          <a:xfrm>
            <a:off x="6569575" y="4744726"/>
            <a:ext cx="1946100" cy="246900"/>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b="0" i="0" lang="en" sz="600" u="none" cap="none" strike="noStrike">
                <a:solidFill>
                  <a:srgbClr val="BFBFBF"/>
                </a:solidFill>
                <a:latin typeface="Arial"/>
                <a:ea typeface="Arial"/>
                <a:cs typeface="Arial"/>
                <a:sym typeface="Arial"/>
              </a:rPr>
              <a:t>© 2020  Cisco and/or its affiliates. All rights reserved.   </a:t>
            </a:r>
            <a:endParaRPr/>
          </a:p>
          <a:p>
            <a:pPr indent="0" lvl="0" marL="0" marR="0" rtl="0" algn="l">
              <a:spcBef>
                <a:spcPts val="0"/>
              </a:spcBef>
              <a:spcAft>
                <a:spcPts val="0"/>
              </a:spcAft>
              <a:buNone/>
            </a:pPr>
            <a:r>
              <a:rPr b="0" i="0" lang="en" sz="600" u="none" cap="none" strike="noStrike">
                <a:solidFill>
                  <a:srgbClr val="BFBFBF"/>
                </a:solidFill>
                <a:latin typeface="Arial"/>
                <a:ea typeface="Arial"/>
                <a:cs typeface="Arial"/>
                <a:sym typeface="Arial"/>
              </a:rPr>
              <a:t>For Cisco Networking Academy Use Only</a:t>
            </a:r>
            <a:endParaRPr b="0" i="0" sz="600" u="none" cap="none" strike="noStrike">
              <a:solidFill>
                <a:srgbClr val="BFBFBF"/>
              </a:solidFill>
              <a:latin typeface="Arial"/>
              <a:ea typeface="Arial"/>
              <a:cs typeface="Arial"/>
              <a:sym typeface="Arial"/>
            </a:endParaRPr>
          </a:p>
        </p:txBody>
      </p:sp>
      <p:grpSp>
        <p:nvGrpSpPr>
          <p:cNvPr id="47" name="Google Shape;47;p11"/>
          <p:cNvGrpSpPr/>
          <p:nvPr/>
        </p:nvGrpSpPr>
        <p:grpSpPr>
          <a:xfrm>
            <a:off x="508039" y="4715197"/>
            <a:ext cx="340267" cy="181028"/>
            <a:chOff x="310" y="249"/>
            <a:chExt cx="502" cy="267"/>
          </a:xfrm>
        </p:grpSpPr>
        <p:sp>
          <p:nvSpPr>
            <p:cNvPr id="48" name="Google Shape;48;p11"/>
            <p:cNvSpPr/>
            <p:nvPr/>
          </p:nvSpPr>
          <p:spPr>
            <a:xfrm>
              <a:off x="452" y="426"/>
              <a:ext cx="0" cy="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11"/>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11"/>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11"/>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11"/>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11"/>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11"/>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11"/>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11"/>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11"/>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11"/>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11"/>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11"/>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11"/>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mailto:Yvan.rooseleer@biasc.b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ocs.google.com/document/d/1Z7wO5r8XaBirxXo06CmC8a6r5cCMezQQqUOcHxXhCyk/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drive.google.com/file/d/1N7izcl2OqXkmiH848fsD7Mxb_EyKrBwW/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mailto:Yvan.rooseleer@biasc.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docs.google.com/document/d/1Z7wO5r8XaBirxXo06CmC8a6r5cCMezQQqUOcHxXhCyk/edit?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mailto:Giovanni.ditullio@student.bxl.b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mailto:vincent.cassata@student.bxl.be" TargetMode="External"/><Relationship Id="rId4" Type="http://schemas.openxmlformats.org/officeDocument/2006/relationships/hyperlink" Target="mailto:Giovanni.ditullio@student.bxl.be" TargetMode="External"/><Relationship Id="rId5" Type="http://schemas.openxmlformats.org/officeDocument/2006/relationships/hyperlink" Target="mailto:milan.vandevelde@student.bxl.b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hyperlink" Target="https://docs.google.com/presentation/d/1vGFxT2L7Nd7WXp8RvgApYCb3LQglFlZSWvDpFveRqqA/edit?usp=sharing" TargetMode="External"/><Relationship Id="rId4" Type="http://schemas.openxmlformats.org/officeDocument/2006/relationships/hyperlink" Target="https://docs.google.com/presentation/d/1_yR5CA_V2rDrvUag58gyCHxQncATbBoBxxLTf_4NK_M/edit?usp=sharing" TargetMode="External"/><Relationship Id="rId5" Type="http://schemas.openxmlformats.org/officeDocument/2006/relationships/hyperlink" Target="https://drive.google.com/drive/folders/1Ip6nw4uxTHb5t9TxHEC3xcRPGzsTgEnH?usp=sharing" TargetMode="External"/><Relationship Id="rId6" Type="http://schemas.openxmlformats.org/officeDocument/2006/relationships/hyperlink" Target="https://drive.google.com/drive/folders/1Ip6nw4uxTHb5t9TxHEC3xcRPGzsTgEnH?usp=sharing" TargetMode="External"/><Relationship Id="rId7" Type="http://schemas.openxmlformats.org/officeDocument/2006/relationships/hyperlink" Target="https://docs.google.com/document/d/1jWNaW4OMkcCu1wnXZbQSMKxy23dIcq6ds4CBnEEXe0Q/edit?usp=sharing" TargetMode="External"/><Relationship Id="rId8" Type="http://schemas.openxmlformats.org/officeDocument/2006/relationships/hyperlink" Target="https://docs.google.com/document/d/1jWNaW4OMkcCu1wnXZbQSMKxy23dIcq6ds4CBnEEXe0Q/edit?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4" type="body"/>
          </p:nvPr>
        </p:nvSpPr>
        <p:spPr>
          <a:xfrm>
            <a:off x="339625" y="1988425"/>
            <a:ext cx="4534500" cy="1467600"/>
          </a:xfrm>
          <a:prstGeom prst="rect">
            <a:avLst/>
          </a:prstGeom>
          <a:noFill/>
          <a:ln>
            <a:noFill/>
          </a:ln>
        </p:spPr>
        <p:txBody>
          <a:bodyPr anchorCtr="0" anchor="ctr" bIns="45700" lIns="91400" spcFirstLastPara="1" rIns="91400" wrap="square" tIns="45700">
            <a:noAutofit/>
          </a:bodyPr>
          <a:lstStyle/>
          <a:p>
            <a:pPr indent="0" lvl="0" marL="0" rtl="0" algn="ctr">
              <a:lnSpc>
                <a:spcPct val="100000"/>
              </a:lnSpc>
              <a:spcBef>
                <a:spcPts val="0"/>
              </a:spcBef>
              <a:spcAft>
                <a:spcPts val="0"/>
              </a:spcAft>
              <a:buSzPts val="2160"/>
              <a:buNone/>
            </a:pPr>
            <a:r>
              <a:rPr lang="en" sz="2800">
                <a:solidFill>
                  <a:schemeClr val="lt1"/>
                </a:solidFill>
              </a:rPr>
              <a:t>Python &amp; JSON Workshop</a:t>
            </a:r>
            <a:br>
              <a:rPr lang="en" sz="2800">
                <a:solidFill>
                  <a:schemeClr val="lt1"/>
                </a:solidFill>
              </a:rPr>
            </a:br>
            <a:r>
              <a:rPr b="1" lang="en" sz="1000">
                <a:solidFill>
                  <a:srgbClr val="222222"/>
                </a:solidFill>
              </a:rPr>
              <a:t>Presentation v1.64</a:t>
            </a:r>
            <a:endParaRPr b="1" sz="1000">
              <a:solidFill>
                <a:srgbClr val="222222"/>
              </a:solidFill>
            </a:endParaRPr>
          </a:p>
        </p:txBody>
      </p:sp>
      <p:sp>
        <p:nvSpPr>
          <p:cNvPr id="108" name="Google Shape;108;p17"/>
          <p:cNvSpPr txBox="1"/>
          <p:nvPr/>
        </p:nvSpPr>
        <p:spPr>
          <a:xfrm>
            <a:off x="339616" y="4124052"/>
            <a:ext cx="1674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rgbClr val="92D050"/>
                </a:solidFill>
              </a:rPr>
              <a:t>#NetAcadIPD</a:t>
            </a:r>
            <a:endParaRPr b="1" sz="1600">
              <a:solidFill>
                <a:srgbClr val="92D050"/>
              </a:solidFill>
            </a:endParaRPr>
          </a:p>
        </p:txBody>
      </p:sp>
      <p:sp>
        <p:nvSpPr>
          <p:cNvPr id="109" name="Google Shape;109;p17"/>
          <p:cNvSpPr txBox="1"/>
          <p:nvPr/>
        </p:nvSpPr>
        <p:spPr>
          <a:xfrm>
            <a:off x="339616" y="3825051"/>
            <a:ext cx="4072200" cy="299100"/>
          </a:xfrm>
          <a:prstGeom prst="rect">
            <a:avLst/>
          </a:prstGeom>
          <a:noFill/>
          <a:ln>
            <a:noFill/>
          </a:ln>
        </p:spPr>
        <p:txBody>
          <a:bodyPr anchorCtr="0" anchor="t" bIns="45700" lIns="91400" spcFirstLastPara="1" rIns="91400" wrap="square" tIns="45700">
            <a:noAutofit/>
          </a:bodyPr>
          <a:lstStyle/>
          <a:p>
            <a:pPr indent="0" lvl="0" marL="0" marR="0" rtl="0" algn="l">
              <a:lnSpc>
                <a:spcPct val="95000"/>
              </a:lnSpc>
              <a:spcBef>
                <a:spcPts val="0"/>
              </a:spcBef>
              <a:spcAft>
                <a:spcPts val="0"/>
              </a:spcAft>
              <a:buClr>
                <a:schemeClr val="dk2"/>
              </a:buClr>
              <a:buSzPts val="1440"/>
              <a:buFont typeface="Arial"/>
              <a:buNone/>
            </a:pPr>
            <a:r>
              <a:rPr lang="en" sz="1600">
                <a:solidFill>
                  <a:srgbClr val="002060"/>
                </a:solidFill>
                <a:latin typeface="Arial"/>
                <a:ea typeface="Arial"/>
                <a:cs typeface="Arial"/>
                <a:sym typeface="Arial"/>
              </a:rPr>
              <a:t>202</a:t>
            </a:r>
            <a:r>
              <a:rPr lang="en" sz="1600">
                <a:solidFill>
                  <a:srgbClr val="002060"/>
                </a:solidFill>
              </a:rPr>
              <a:t>1</a:t>
            </a:r>
            <a:r>
              <a:rPr lang="en" sz="1600">
                <a:solidFill>
                  <a:srgbClr val="002060"/>
                </a:solidFill>
                <a:latin typeface="Arial"/>
                <a:ea typeface="Arial"/>
                <a:cs typeface="Arial"/>
                <a:sym typeface="Arial"/>
              </a:rPr>
              <a:t> </a:t>
            </a:r>
            <a:r>
              <a:rPr lang="en" sz="1600">
                <a:solidFill>
                  <a:srgbClr val="002060"/>
                </a:solidFill>
              </a:rPr>
              <a:t>February </a:t>
            </a:r>
            <a:r>
              <a:rPr lang="en" sz="1600">
                <a:solidFill>
                  <a:srgbClr val="002060"/>
                </a:solidFill>
                <a:latin typeface="Arial"/>
                <a:ea typeface="Arial"/>
                <a:cs typeface="Arial"/>
                <a:sym typeface="Arial"/>
              </a:rPr>
              <a:t>IPD Week</a:t>
            </a:r>
            <a:endParaRPr sz="1600">
              <a:solidFill>
                <a:srgbClr val="002060"/>
              </a:solidFill>
              <a:latin typeface="Arial"/>
              <a:ea typeface="Arial"/>
              <a:cs typeface="Arial"/>
              <a:sym typeface="Arial"/>
            </a:endParaRPr>
          </a:p>
        </p:txBody>
      </p:sp>
      <p:sp>
        <p:nvSpPr>
          <p:cNvPr id="110" name="Google Shape;110;p17"/>
          <p:cNvSpPr txBox="1"/>
          <p:nvPr/>
        </p:nvSpPr>
        <p:spPr>
          <a:xfrm>
            <a:off x="571500" y="4462750"/>
            <a:ext cx="4302600" cy="4407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rPr lang="en" sz="1000">
                <a:solidFill>
                  <a:schemeClr val="accent3"/>
                </a:solidFill>
              </a:rPr>
              <a:t>Yvan Rooseleer, Belgian IT Academy Support Center BiASC</a:t>
            </a:r>
            <a:endParaRPr sz="1000">
              <a:solidFill>
                <a:schemeClr val="accent3"/>
              </a:solidFill>
            </a:endParaRPr>
          </a:p>
          <a:p>
            <a:pPr indent="0" lvl="0" marL="0" marR="0" rtl="0" algn="l">
              <a:lnSpc>
                <a:spcPct val="100000"/>
              </a:lnSpc>
              <a:spcBef>
                <a:spcPts val="0"/>
              </a:spcBef>
              <a:spcAft>
                <a:spcPts val="0"/>
              </a:spcAft>
              <a:buNone/>
            </a:pPr>
            <a:r>
              <a:rPr lang="en" sz="1000">
                <a:solidFill>
                  <a:schemeClr val="accent3"/>
                </a:solidFill>
              </a:rPr>
              <a:t>Odisee University Of Applied Sciences, Brussels  </a:t>
            </a:r>
            <a:r>
              <a:rPr lang="en" sz="1000">
                <a:solidFill>
                  <a:schemeClr val="dk1"/>
                </a:solidFill>
              </a:rPr>
              <a:t>&lt;yvan@biasc.be&gt;</a:t>
            </a:r>
            <a:endParaRPr sz="1000">
              <a:solidFill>
                <a:schemeClr val="dk1"/>
              </a:solidFill>
            </a:endParaRPr>
          </a:p>
          <a:p>
            <a:pPr indent="0" lvl="0" marL="0" marR="0" rtl="0" algn="l">
              <a:lnSpc>
                <a:spcPct val="100000"/>
              </a:lnSpc>
              <a:spcBef>
                <a:spcPts val="0"/>
              </a:spcBef>
              <a:spcAft>
                <a:spcPts val="0"/>
              </a:spcAft>
              <a:buClr>
                <a:schemeClr val="dk2"/>
              </a:buClr>
              <a:buSzPts val="990"/>
              <a:buFont typeface="Arial"/>
              <a:buNone/>
            </a:pPr>
            <a:r>
              <a:t/>
            </a:r>
            <a:endParaRPr sz="110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3: JSON RESPONSE DATA</a:t>
            </a:r>
            <a:endParaRPr/>
          </a:p>
        </p:txBody>
      </p:sp>
      <p:sp>
        <p:nvSpPr>
          <p:cNvPr id="169" name="Google Shape;169;p26"/>
          <p:cNvSpPr txBox="1"/>
          <p:nvPr>
            <p:ph idx="1" type="body"/>
          </p:nvPr>
        </p:nvSpPr>
        <p:spPr>
          <a:xfrm>
            <a:off x="311700" y="1152475"/>
            <a:ext cx="8520600" cy="3927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Webex API Call: "https://api.ciscospark.com/v1/</a:t>
            </a:r>
            <a:r>
              <a:rPr lang="en" sz="1800">
                <a:solidFill>
                  <a:schemeClr val="lt2"/>
                </a:solidFill>
                <a:highlight>
                  <a:srgbClr val="FF9900"/>
                </a:highlight>
                <a:latin typeface="Courier New"/>
                <a:ea typeface="Courier New"/>
                <a:cs typeface="Courier New"/>
                <a:sym typeface="Courier New"/>
              </a:rPr>
              <a:t>people/me</a:t>
            </a:r>
            <a:r>
              <a:rPr lang="en" sz="1800">
                <a:solidFill>
                  <a:schemeClr val="lt2"/>
                </a:solidFill>
                <a:highlight>
                  <a:schemeClr val="accent1"/>
                </a:highlight>
                <a:latin typeface="Courier New"/>
                <a:ea typeface="Courier New"/>
                <a:cs typeface="Courier New"/>
                <a:sym typeface="Courier New"/>
              </a:rPr>
              <a:t>"</a:t>
            </a:r>
            <a:br>
              <a:rPr b="1" lang="en">
                <a:solidFill>
                  <a:schemeClr val="lt2"/>
                </a:solidFill>
                <a:highlight>
                  <a:schemeClr val="accent1"/>
                </a:highlight>
                <a:latin typeface="Courier New"/>
                <a:ea typeface="Courier New"/>
                <a:cs typeface="Courier New"/>
                <a:sym typeface="Courier New"/>
              </a:rPr>
            </a:br>
            <a:r>
              <a:rPr b="1" lang="en" sz="1000">
                <a:solidFill>
                  <a:schemeClr val="lt1"/>
                </a:solidFill>
                <a:highlight>
                  <a:schemeClr val="accent1"/>
                </a:highlight>
                <a:latin typeface="Courier New"/>
                <a:ea typeface="Courier New"/>
                <a:cs typeface="Courier New"/>
                <a:sym typeface="Courier New"/>
              </a:rPr>
              <a:t>Partial Output (with some response data highlighted)</a:t>
            </a:r>
            <a:endParaRPr b="1" sz="10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EFEFEF"/>
                </a:highlight>
                <a:latin typeface="Courier New"/>
                <a:ea typeface="Courier New"/>
                <a:cs typeface="Courier New"/>
                <a:sym typeface="Courier New"/>
              </a:rPr>
              <a:t>{"</a:t>
            </a:r>
            <a:r>
              <a:rPr b="1" lang="en" sz="1100">
                <a:solidFill>
                  <a:schemeClr val="dk1"/>
                </a:solidFill>
                <a:highlight>
                  <a:srgbClr val="FFFF00"/>
                </a:highlight>
                <a:latin typeface="Courier New"/>
                <a:ea typeface="Courier New"/>
                <a:cs typeface="Courier New"/>
                <a:sym typeface="Courier New"/>
              </a:rPr>
              <a:t>id</a:t>
            </a:r>
            <a:r>
              <a:rPr lang="en" sz="1100">
                <a:solidFill>
                  <a:schemeClr val="dk1"/>
                </a:solidFill>
                <a:highlight>
                  <a:srgbClr val="EFEFEF"/>
                </a:highlight>
                <a:latin typeface="Courier New"/>
                <a:ea typeface="Courier New"/>
                <a:cs typeface="Courier New"/>
                <a:sym typeface="Courier New"/>
              </a:rPr>
              <a:t>":"Y2lzY29zcGFya...NlYzQ5NjI5MGY","</a:t>
            </a:r>
            <a:r>
              <a:rPr b="1" lang="en" sz="1100">
                <a:solidFill>
                  <a:schemeClr val="dk1"/>
                </a:solidFill>
                <a:highlight>
                  <a:srgbClr val="FFFF00"/>
                </a:highlight>
                <a:latin typeface="Courier New"/>
                <a:ea typeface="Courier New"/>
                <a:cs typeface="Courier New"/>
                <a:sym typeface="Courier New"/>
              </a:rPr>
              <a:t>emails</a:t>
            </a:r>
            <a:r>
              <a:rPr lang="en" sz="1100">
                <a:solidFill>
                  <a:schemeClr val="dk1"/>
                </a:solidFill>
                <a:highlight>
                  <a:srgbClr val="EFEFEF"/>
                </a:highlight>
                <a:latin typeface="Courier New"/>
                <a:ea typeface="Courier New"/>
                <a:cs typeface="Courier New"/>
                <a:sym typeface="Courier New"/>
              </a:rPr>
              <a:t>":["</a:t>
            </a:r>
            <a:r>
              <a:rPr lang="en" sz="1100" u="sng">
                <a:solidFill>
                  <a:schemeClr val="hlink"/>
                </a:solidFill>
                <a:highlight>
                  <a:srgbClr val="EFEFEF"/>
                </a:highlight>
                <a:latin typeface="Courier New"/>
                <a:ea typeface="Courier New"/>
                <a:cs typeface="Courier New"/>
                <a:sym typeface="Courier New"/>
                <a:hlinkClick r:id="rId3"/>
              </a:rPr>
              <a:t>Yvan.rooseleer@biasc.be</a:t>
            </a:r>
            <a:r>
              <a:rPr lang="en" sz="1100">
                <a:solidFill>
                  <a:schemeClr val="dk1"/>
                </a:solidFill>
                <a:highlight>
                  <a:srgbClr val="EFEFEF"/>
                </a:highlight>
                <a:latin typeface="Courier New"/>
                <a:ea typeface="Courier New"/>
                <a:cs typeface="Courier New"/>
                <a:sym typeface="Courier New"/>
              </a:rPr>
              <a:t>"],"sipAddresses":[{"type":"personal-room","value":"838744612@biasc.webex.com","primary":false},{"type":"personal-room","</a:t>
            </a:r>
            <a:r>
              <a:rPr b="1" lang="en" sz="1100">
                <a:solidFill>
                  <a:schemeClr val="dk1"/>
                </a:solidFill>
                <a:highlight>
                  <a:srgbClr val="FFFF00"/>
                </a:highlight>
                <a:latin typeface="Courier New"/>
                <a:ea typeface="Courier New"/>
                <a:cs typeface="Courier New"/>
                <a:sym typeface="Courier New"/>
              </a:rPr>
              <a:t>value</a:t>
            </a:r>
            <a:r>
              <a:rPr lang="en" sz="1100">
                <a:solidFill>
                  <a:schemeClr val="dk1"/>
                </a:solidFill>
                <a:highlight>
                  <a:srgbClr val="EFEFEF"/>
                </a:highlight>
                <a:latin typeface="Courier New"/>
                <a:ea typeface="Courier New"/>
                <a:cs typeface="Courier New"/>
                <a:sym typeface="Courier New"/>
              </a:rPr>
              <a:t>":"yvan.rooseleer@biasc.webex.com","primary":false},{"type":"cloud-calling","value":"Yvan.rooseleer@biasc.calls.webex.com","primary":true}],"</a:t>
            </a:r>
            <a:r>
              <a:rPr b="1" lang="en" sz="1100">
                <a:solidFill>
                  <a:schemeClr val="dk1"/>
                </a:solidFill>
                <a:highlight>
                  <a:srgbClr val="FFFF00"/>
                </a:highlight>
                <a:latin typeface="Courier New"/>
                <a:ea typeface="Courier New"/>
                <a:cs typeface="Courier New"/>
                <a:sym typeface="Courier New"/>
              </a:rPr>
              <a:t>displayName</a:t>
            </a:r>
            <a:r>
              <a:rPr lang="en" sz="1100">
                <a:solidFill>
                  <a:schemeClr val="dk1"/>
                </a:solidFill>
                <a:highlight>
                  <a:srgbClr val="EFEFEF"/>
                </a:highlight>
                <a:latin typeface="Courier New"/>
                <a:ea typeface="Courier New"/>
                <a:cs typeface="Courier New"/>
                <a:sym typeface="Courier New"/>
              </a:rPr>
              <a:t>":"YvanRooseleer","nickName":"Yvan","</a:t>
            </a:r>
            <a:r>
              <a:rPr b="1" lang="en" sz="1100">
                <a:solidFill>
                  <a:schemeClr val="dk1"/>
                </a:solidFill>
                <a:highlight>
                  <a:srgbClr val="FFFF00"/>
                </a:highlight>
                <a:latin typeface="Courier New"/>
                <a:ea typeface="Courier New"/>
                <a:cs typeface="Courier New"/>
                <a:sym typeface="Courier New"/>
              </a:rPr>
              <a:t>firstName</a:t>
            </a:r>
            <a:r>
              <a:rPr lang="en" sz="1100">
                <a:solidFill>
                  <a:schemeClr val="dk1"/>
                </a:solidFill>
                <a:highlight>
                  <a:srgbClr val="EFEFEF"/>
                </a:highlight>
                <a:latin typeface="Courier New"/>
                <a:ea typeface="Courier New"/>
                <a:cs typeface="Courier New"/>
                <a:sym typeface="Courier New"/>
              </a:rPr>
              <a:t>":"Yvan","</a:t>
            </a:r>
            <a:r>
              <a:rPr b="1" lang="en" sz="1100">
                <a:solidFill>
                  <a:schemeClr val="dk1"/>
                </a:solidFill>
                <a:highlight>
                  <a:srgbClr val="FFFF00"/>
                </a:highlight>
                <a:latin typeface="Courier New"/>
                <a:ea typeface="Courier New"/>
                <a:cs typeface="Courier New"/>
                <a:sym typeface="Courier New"/>
              </a:rPr>
              <a:t>lastName</a:t>
            </a:r>
            <a:r>
              <a:rPr lang="en" sz="1100">
                <a:solidFill>
                  <a:schemeClr val="dk1"/>
                </a:solidFill>
                <a:highlight>
                  <a:srgbClr val="EFEFEF"/>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b="1" lang="en" sz="1100">
                <a:solidFill>
                  <a:srgbClr val="000000"/>
                </a:solidFill>
                <a:highlight>
                  <a:srgbClr val="FFFF00"/>
                </a:highlight>
                <a:latin typeface="Courier New"/>
                <a:ea typeface="Courier New"/>
                <a:cs typeface="Courier New"/>
                <a:sym typeface="Courier New"/>
              </a:rPr>
              <a:t>roles</a:t>
            </a:r>
            <a:r>
              <a:rPr lang="en" sz="1100">
                <a:solidFill>
                  <a:schemeClr val="dk1"/>
                </a:solidFill>
                <a:highlight>
                  <a:srgbClr val="EFEFEF"/>
                </a:highlight>
                <a:latin typeface="Courier New"/>
                <a:ea typeface="Courier New"/>
                <a:cs typeface="Courier New"/>
                <a:sym typeface="Courier New"/>
              </a:rPr>
              <a:t>":["Y2lzY29zcGFya9hZG1pbg"],"licenses":["Y2lTQtNDExZS1hYThkLTA1MDI3N2Y3ZjdlOQ","Y2lzY29zcGFyazovL3VzL0xJQ0VOy53ZWJleC5jb20","Y2lzY29zcGFyazovL3VzL0xJQ0VOUxYmJlZTU2LWQwZmItNGFiNy1hMTYyLTlmNjQ2OGIyYmU5ZA","Y2lzYVOU0UvZTRkNDExMmQtMjU0OC00MWBiNDI4MmQ5NmY5NA","Y2lzYTJhNTNfZmlhc2Mud2ViZXguY29t","Y2lzYZWExODFmOkZTU18xYjcyOGZmOS03ZGU4LTRjYjctOTU0MC0yOTMyMGI1YTQyY2I","Y2lzY29zUtMDRmZTZ1ZWExODFmOkZUTV9mNWZkZTM1Zi00NzA0LTQ2MGEtODEwZi00YzVkMzUyNDFlNjk","Y2lzY29zcExODFmOkNHXzVkYjcwNjYyLWNmYTItNGFjZC04MZRlLTgwYjNiNWVkZjNlZA","Y2lzY29zcGFyazovL3jQ3MzgyOC1hOTgwLTQ3MmYtODE5ZC02YjZjY2UwOGU5MmI","Y2lzY29zcGFyazovLmOZZNU185ZWNhNzgxNC0zMzEzLTQ2NGYtOTY0Mi0wMjM5ODc1YmM5Zjg","Y2lzY29zcGFyazovLNDExMmQtMjU0OGE3NSZhNDNmLTBkYmJhMjIyNzg3Zl9iaWFzYy53ZWJleC5jb20","Y2lMwMjFkLTgwYjctNDFiYi1iZThhLWM0YjFiZjcyNTE4YV9iaWFzYy53ZWJleC5jZ20","Y2lzY29zcGFyazovZ3V0YTQ3LTgxMGUtMDRmZTQ1ZWExODFmOk1kYmFiMDcxYmY0NA","Y2lzY29zcGFyazovL3VzL0xJQ0VOUXzNZMDU3N2RiLTFjOGItNDQ4My1hMTBjLzYy53ZWJleC5jb20"],"</a:t>
            </a:r>
            <a:r>
              <a:rPr b="1" lang="en" sz="1100">
                <a:solidFill>
                  <a:schemeClr val="dk1"/>
                </a:solidFill>
                <a:highlight>
                  <a:srgbClr val="FFFF00"/>
                </a:highlight>
                <a:latin typeface="Courier New"/>
                <a:ea typeface="Courier New"/>
                <a:cs typeface="Courier New"/>
                <a:sym typeface="Courier New"/>
              </a:rPr>
              <a:t>created</a:t>
            </a:r>
            <a:r>
              <a:rPr lang="en" sz="1100">
                <a:solidFill>
                  <a:schemeClr val="dk1"/>
                </a:solidFill>
                <a:highlight>
                  <a:srgbClr val="EFEFEF"/>
                </a:highlight>
                <a:latin typeface="Courier New"/>
                <a:ea typeface="Courier New"/>
                <a:cs typeface="Courier New"/>
                <a:sym typeface="Courier New"/>
              </a:rPr>
              <a:t>":"2016-12-23T08:38:22.877Z","lastModified":"2021-01-26T17:55:07.662Z","</a:t>
            </a:r>
            <a:r>
              <a:rPr b="1" lang="en" sz="1100">
                <a:solidFill>
                  <a:schemeClr val="dk1"/>
                </a:solidFill>
                <a:highlight>
                  <a:srgbClr val="FFFF00"/>
                </a:highlight>
                <a:latin typeface="Courier New"/>
                <a:ea typeface="Courier New"/>
                <a:cs typeface="Courier New"/>
                <a:sym typeface="Courier New"/>
              </a:rPr>
              <a:t>lastActivity</a:t>
            </a:r>
            <a:r>
              <a:rPr lang="en" sz="1100">
                <a:solidFill>
                  <a:schemeClr val="dk1"/>
                </a:solidFill>
                <a:highlight>
                  <a:srgbClr val="EFEFEF"/>
                </a:highlight>
                <a:latin typeface="Courier New"/>
                <a:ea typeface="Courier New"/>
                <a:cs typeface="Courier New"/>
                <a:sym typeface="Courier New"/>
              </a:rPr>
              <a:t>":"2021-01-26T17:54:24.481Z","</a:t>
            </a:r>
            <a:r>
              <a:rPr b="1" lang="en" sz="1100">
                <a:solidFill>
                  <a:srgbClr val="000000"/>
                </a:solidFill>
                <a:highlight>
                  <a:srgbClr val="FFFF00"/>
                </a:highlight>
                <a:latin typeface="Courier New"/>
                <a:ea typeface="Courier New"/>
                <a:cs typeface="Courier New"/>
                <a:sym typeface="Courier New"/>
              </a:rPr>
              <a:t>status</a:t>
            </a:r>
            <a:r>
              <a:rPr lang="en" sz="1100">
                <a:solidFill>
                  <a:schemeClr val="dk1"/>
                </a:solidFill>
                <a:highlight>
                  <a:srgbClr val="EFEFEF"/>
                </a:highlight>
                <a:latin typeface="Courier New"/>
                <a:ea typeface="Courier New"/>
                <a:cs typeface="Courier New"/>
                <a:sym typeface="Courier New"/>
              </a:rPr>
              <a:t>":"active","invitePending":false,"</a:t>
            </a:r>
            <a:r>
              <a:rPr b="1" lang="en" sz="1100">
                <a:solidFill>
                  <a:schemeClr val="dk1"/>
                </a:solidFill>
                <a:highlight>
                  <a:srgbClr val="FFFF00"/>
                </a:highlight>
                <a:latin typeface="Courier New"/>
                <a:ea typeface="Courier New"/>
                <a:cs typeface="Courier New"/>
                <a:sym typeface="Courier New"/>
              </a:rPr>
              <a:t>loginEnabled</a:t>
            </a:r>
            <a:r>
              <a:rPr lang="en" sz="1100">
                <a:solidFill>
                  <a:schemeClr val="dk1"/>
                </a:solidFill>
                <a:highlight>
                  <a:srgbClr val="EFEFEF"/>
                </a:highlight>
                <a:latin typeface="Courier New"/>
                <a:ea typeface="Courier New"/>
                <a:cs typeface="Courier New"/>
                <a:sym typeface="Courier New"/>
              </a:rPr>
              <a:t>":true,"</a:t>
            </a:r>
            <a:r>
              <a:rPr b="1" lang="en" sz="1100">
                <a:solidFill>
                  <a:schemeClr val="dk1"/>
                </a:solidFill>
                <a:highlight>
                  <a:srgbClr val="FFFF00"/>
                </a:highlight>
                <a:latin typeface="Courier New"/>
                <a:ea typeface="Courier New"/>
                <a:cs typeface="Courier New"/>
                <a:sym typeface="Courier New"/>
              </a:rPr>
              <a:t>type</a:t>
            </a:r>
            <a:r>
              <a:rPr lang="en" sz="1100">
                <a:solidFill>
                  <a:schemeClr val="dk1"/>
                </a:solidFill>
                <a:highlight>
                  <a:srgbClr val="EFEFEF"/>
                </a:highlight>
                <a:latin typeface="Courier New"/>
                <a:ea typeface="Courier New"/>
                <a:cs typeface="Courier New"/>
                <a:sym typeface="Courier New"/>
              </a:rPr>
              <a:t>":"person","trainSiteNames":["biasc.webex.com"]}</a:t>
            </a:r>
            <a:endParaRPr sz="1000">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4: JSON RESPONSE DATA</a:t>
            </a:r>
            <a:endParaRPr/>
          </a:p>
        </p:txBody>
      </p:sp>
      <p:sp>
        <p:nvSpPr>
          <p:cNvPr id="175" name="Google Shape;175;p27"/>
          <p:cNvSpPr txBox="1"/>
          <p:nvPr>
            <p:ph idx="1" type="body"/>
          </p:nvPr>
        </p:nvSpPr>
        <p:spPr>
          <a:xfrm>
            <a:off x="311700" y="1152475"/>
            <a:ext cx="8520600" cy="390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 ansible webservers -m gather_facts --tree ./tmp_facts</a:t>
            </a:r>
            <a:br>
              <a:rPr b="1" lang="en" sz="1800">
                <a:solidFill>
                  <a:schemeClr val="lt2"/>
                </a:solidFill>
                <a:highlight>
                  <a:schemeClr val="accent1"/>
                </a:highlight>
              </a:rPr>
            </a:br>
            <a:br>
              <a:rPr lang="en" sz="600">
                <a:solidFill>
                  <a:schemeClr val="lt2"/>
                </a:solidFill>
                <a:highlight>
                  <a:schemeClr val="accent1"/>
                </a:highlight>
              </a:rPr>
            </a:br>
            <a:r>
              <a:rPr lang="en" sz="800">
                <a:solidFill>
                  <a:schemeClr val="lt1"/>
                </a:solidFill>
                <a:highlight>
                  <a:schemeClr val="accent1"/>
                </a:highlight>
              </a:rPr>
              <a:t>URL for the complete response file: </a:t>
            </a:r>
            <a:r>
              <a:rPr lang="en" sz="800" u="sng">
                <a:solidFill>
                  <a:schemeClr val="lt1"/>
                </a:solidFill>
                <a:highlight>
                  <a:schemeClr val="accent1"/>
                </a:highlight>
                <a:hlinkClick r:id="rId3">
                  <a:extLst>
                    <a:ext uri="{A12FA001-AC4F-418D-AE19-62706E023703}">
                      <ahyp:hlinkClr val="tx"/>
                    </a:ext>
                  </a:extLst>
                </a:hlinkClick>
              </a:rPr>
              <a:t>https://docs.google.com/document/d/1Z7wO5r8XaBirxXo06CmC8a6r5cCMezQQqUOcHxXhCyk/edit?usp=sharing</a:t>
            </a:r>
            <a:br>
              <a:rPr lang="en" sz="500">
                <a:solidFill>
                  <a:schemeClr val="dk1"/>
                </a:solidFill>
              </a:rPr>
            </a:br>
            <a:br>
              <a:rPr lang="en" sz="500">
                <a:solidFill>
                  <a:schemeClr val="dk1"/>
                </a:solidFill>
              </a:rPr>
            </a:br>
            <a:r>
              <a:rPr b="1" lang="en" sz="1000">
                <a:solidFill>
                  <a:schemeClr val="lt1"/>
                </a:solidFill>
              </a:rPr>
              <a:t>Partial Output (with some response data highlighted)</a:t>
            </a:r>
            <a:br>
              <a:rPr b="1" lang="en" sz="1000">
                <a:solidFill>
                  <a:schemeClr val="dk1"/>
                </a:solidFill>
              </a:rPr>
            </a:br>
            <a:br>
              <a:rPr lang="en" sz="500">
                <a:solidFill>
                  <a:schemeClr val="dk1"/>
                </a:solidFill>
              </a:rPr>
            </a:br>
            <a:r>
              <a:rPr lang="en" sz="700">
                <a:solidFill>
                  <a:schemeClr val="dk1"/>
                </a:solidFill>
                <a:highlight>
                  <a:schemeClr val="lt2"/>
                </a:highlight>
                <a:latin typeface="Courier New"/>
                <a:ea typeface="Courier New"/>
                <a:cs typeface="Courier New"/>
                <a:sym typeface="Courier New"/>
              </a:rPr>
              <a:t>{"</a:t>
            </a:r>
            <a:r>
              <a:rPr b="1" lang="en" sz="700">
                <a:solidFill>
                  <a:schemeClr val="dk1"/>
                </a:solidFill>
                <a:highlight>
                  <a:srgbClr val="FFFF00"/>
                </a:highlight>
                <a:latin typeface="Courier New"/>
                <a:ea typeface="Courier New"/>
                <a:cs typeface="Courier New"/>
                <a:sym typeface="Courier New"/>
              </a:rPr>
              <a:t>ansible_facts</a:t>
            </a:r>
            <a:r>
              <a:rPr lang="en" sz="700">
                <a:solidFill>
                  <a:schemeClr val="dk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t>
            </a:r>
            <a:r>
              <a:rPr b="1" lang="en" sz="700">
                <a:solidFill>
                  <a:schemeClr val="dk1"/>
                </a:solidFill>
                <a:highlight>
                  <a:srgbClr val="FFFF00"/>
                </a:highlight>
                <a:latin typeface="Courier New"/>
                <a:ea typeface="Courier New"/>
                <a:cs typeface="Courier New"/>
                <a:sym typeface="Courier New"/>
              </a:rPr>
              <a:t>ansible_architecture</a:t>
            </a:r>
            <a:r>
              <a:rPr lang="en" sz="700">
                <a:solidFill>
                  <a:schemeClr val="dk1"/>
                </a:solidFill>
                <a:highlight>
                  <a:schemeClr val="lt2"/>
                </a:highlight>
                <a:latin typeface="Courier New"/>
                <a:ea typeface="Courier New"/>
                <a:cs typeface="Courier New"/>
                <a:sym typeface="Courier New"/>
              </a:rPr>
              <a:t>": "x86_64", "ansible_bios_date": "12/01/2006", "ansible_bios_version": "VirtualBox", "ansible_cmdline": {"</a:t>
            </a:r>
            <a:r>
              <a:rPr b="1" lang="en" sz="700">
                <a:solidFill>
                  <a:schemeClr val="dk1"/>
                </a:solidFill>
                <a:highlight>
                  <a:srgbClr val="FFFF00"/>
                </a:highlight>
                <a:latin typeface="Courier New"/>
                <a:ea typeface="Courier New"/>
                <a:cs typeface="Courier New"/>
                <a:sym typeface="Courier New"/>
              </a:rPr>
              <a:t>BOOT_IMAGE</a:t>
            </a:r>
            <a:r>
              <a:rPr lang="en" sz="700">
                <a:solidFill>
                  <a:schemeClr val="dk1"/>
                </a:solidFill>
                <a:highlight>
                  <a:schemeClr val="lt2"/>
                </a:highlight>
                <a:latin typeface="Courier New"/>
                <a:ea typeface="Courier New"/>
                <a:cs typeface="Courier New"/>
                <a:sym typeface="Courier New"/>
              </a:rPr>
              <a:t>": "/boot/vmlinuz-5.4.0-37-generic", "quiet": true, "ro": true, "root": "UUID=fb261367-cf98-4bce-b682-42b3de0a8ab9", "vga": "792", "zswap.enabled": "1"}, "ansible_date_time":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b="1" lang="en" sz="700">
                <a:solidFill>
                  <a:schemeClr val="dk1"/>
                </a:solidFill>
                <a:highlight>
                  <a:srgbClr val="FFFF00"/>
                </a:highlight>
                <a:latin typeface="Courier New"/>
                <a:ea typeface="Courier New"/>
                <a:cs typeface="Courier New"/>
                <a:sym typeface="Courier New"/>
              </a:rPr>
              <a:t>ansible_default_ipv4</a:t>
            </a:r>
            <a:r>
              <a:rPr lang="en" sz="700">
                <a:solidFill>
                  <a:schemeClr val="dk1"/>
                </a:solidFill>
                <a:highlight>
                  <a:schemeClr val="lt2"/>
                </a:highlight>
                <a:latin typeface="Courier New"/>
                <a:ea typeface="Courier New"/>
                <a:cs typeface="Courier New"/>
                <a:sym typeface="Courier New"/>
              </a:rPr>
              <a:t>": {"address": "10.0.2.15", "alias": "enp0s3", "broadcast": "10.0.2.255", "gateway": "10.0.2.2", "interface": "enp0s3", "macaddress": "08:00:27:e9:3d:e6", "mtu": 1500, "netmask": "255.255.255.0", "network": "10.0.2.0", "type": "ether"}, "ansible_default_ipv6": {}, … , "</a:t>
            </a:r>
            <a:r>
              <a:rPr b="1" lang="en" sz="700">
                <a:solidFill>
                  <a:schemeClr val="dk1"/>
                </a:solidFill>
                <a:highlight>
                  <a:srgbClr val="FFFF00"/>
                </a:highlight>
                <a:latin typeface="Courier New"/>
                <a:ea typeface="Courier New"/>
                <a:cs typeface="Courier New"/>
                <a:sym typeface="Courier New"/>
              </a:rPr>
              <a:t>ansible_distribution</a:t>
            </a:r>
            <a:r>
              <a:rPr lang="en" sz="700">
                <a:solidFill>
                  <a:schemeClr val="dk1"/>
                </a:solidFill>
                <a:highlight>
                  <a:schemeClr val="lt2"/>
                </a:highlight>
                <a:latin typeface="Courier New"/>
                <a:ea typeface="Courier New"/>
                <a:cs typeface="Courier New"/>
                <a:sym typeface="Courier New"/>
              </a:rPr>
              <a:t>": "Ubuntu", "ansible_distribution_file_parsed": true, "ansible_distribution_file_path": "/etc/os-release", "ansible_distribution_file_variety": "Debian", "ansible_distribution_major_version": "20", "</a:t>
            </a:r>
            <a:r>
              <a:rPr b="1" lang="en" sz="700">
                <a:solidFill>
                  <a:schemeClr val="dk1"/>
                </a:solidFill>
                <a:highlight>
                  <a:srgbClr val="FFFF00"/>
                </a:highlight>
                <a:latin typeface="Courier New"/>
                <a:ea typeface="Courier New"/>
                <a:cs typeface="Courier New"/>
                <a:sym typeface="Courier New"/>
              </a:rPr>
              <a:t>ansible_distribution_release</a:t>
            </a:r>
            <a:r>
              <a:rPr lang="en" sz="700">
                <a:solidFill>
                  <a:schemeClr val="dk1"/>
                </a:solidFill>
                <a:highlight>
                  <a:schemeClr val="lt2"/>
                </a:highlight>
                <a:latin typeface="Courier New"/>
                <a:ea typeface="Courier New"/>
                <a:cs typeface="Courier New"/>
                <a:sym typeface="Courier New"/>
              </a:rPr>
              <a:t>": "focal", "</a:t>
            </a:r>
            <a:r>
              <a:rPr b="1" lang="en" sz="700">
                <a:solidFill>
                  <a:schemeClr val="dk1"/>
                </a:solidFill>
                <a:highlight>
                  <a:srgbClr val="FFFF00"/>
                </a:highlight>
                <a:latin typeface="Courier New"/>
                <a:ea typeface="Courier New"/>
                <a:cs typeface="Courier New"/>
                <a:sym typeface="Courier New"/>
              </a:rPr>
              <a:t>ansible_distribution_version</a:t>
            </a:r>
            <a:r>
              <a:rPr lang="en" sz="700">
                <a:solidFill>
                  <a:schemeClr val="dk1"/>
                </a:solidFill>
                <a:highlight>
                  <a:schemeClr val="lt2"/>
                </a:highlight>
                <a:latin typeface="Courier New"/>
                <a:ea typeface="Courier New"/>
                <a:cs typeface="Courier New"/>
                <a:sym typeface="Courier New"/>
              </a:rPr>
              <a:t>": "20.04", "ansible_dns": {"nameservers": ["127.0.0.53"], … , "ansible_nodename": "labvm", "ansible_os_family": "Debian", "ansible_pkg_mgr": "apt", "ansible_proc_cmdline": {"BOOT_IMAGE": "/boot/vmlinuz-5.4.0-37-generic", "quiet": true, "ro": true, "root": "UUID=fb261367-cf98-4bce-b682-42b3de0a8ab9", "vga": "792", "zswap.enabled": "1"}, "</a:t>
            </a:r>
            <a:r>
              <a:rPr b="1" lang="en" sz="700">
                <a:solidFill>
                  <a:schemeClr val="dk1"/>
                </a:solidFill>
                <a:highlight>
                  <a:srgbClr val="FFFF00"/>
                </a:highlight>
                <a:latin typeface="Courier New"/>
                <a:ea typeface="Courier New"/>
                <a:cs typeface="Courier New"/>
                <a:sym typeface="Courier New"/>
              </a:rPr>
              <a:t>ansible_processor</a:t>
            </a:r>
            <a:r>
              <a:rPr lang="en" sz="700">
                <a:solidFill>
                  <a:schemeClr val="dk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"ansible_product_name": "VirtualBox", "ansible_product_serial": "NA", "ansible_product_uuid": "NA", "</a:t>
            </a:r>
            <a:r>
              <a:rPr b="1" lang="en" sz="700">
                <a:solidFill>
                  <a:schemeClr val="dk1"/>
                </a:solidFill>
                <a:highlight>
                  <a:srgbClr val="FFFF00"/>
                </a:highlight>
                <a:latin typeface="Courier New"/>
                <a:ea typeface="Courier New"/>
                <a:cs typeface="Courier New"/>
                <a:sym typeface="Courier New"/>
              </a:rPr>
              <a:t>ansible_product_version</a:t>
            </a:r>
            <a:r>
              <a:rPr lang="en" sz="700">
                <a:solidFill>
                  <a:schemeClr val="dk1"/>
                </a:solidFill>
                <a:highlight>
                  <a:schemeClr val="lt2"/>
                </a:highlight>
                <a:latin typeface="Courier New"/>
                <a:ea typeface="Courier New"/>
                <a:cs typeface="Courier New"/>
                <a:sym typeface="Courier New"/>
              </a:rPr>
              <a:t>": "1.2", "ansible_python":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b="1" lang="en" sz="700">
                <a:solidFill>
                  <a:schemeClr val="dk1"/>
                </a:solidFill>
                <a:highlight>
                  <a:srgbClr val="FFFF00"/>
                </a:highlight>
                <a:latin typeface="Courier New"/>
                <a:ea typeface="Courier New"/>
                <a:cs typeface="Courier New"/>
                <a:sym typeface="Courier New"/>
              </a:rPr>
              <a:t>changed</a:t>
            </a:r>
            <a:r>
              <a:rPr lang="en" sz="700">
                <a:solidFill>
                  <a:schemeClr val="dk1"/>
                </a:solidFill>
                <a:highlight>
                  <a:schemeClr val="lt2"/>
                </a:highlight>
                <a:latin typeface="Courier New"/>
                <a:ea typeface="Courier New"/>
                <a:cs typeface="Courier New"/>
                <a:sym typeface="Courier New"/>
              </a:rPr>
              <a:t>": false, "</a:t>
            </a:r>
            <a:r>
              <a:rPr b="1" lang="en" sz="700">
                <a:solidFill>
                  <a:schemeClr val="dk1"/>
                </a:solidFill>
                <a:highlight>
                  <a:srgbClr val="FFFF00"/>
                </a:highlight>
                <a:latin typeface="Courier New"/>
                <a:ea typeface="Courier New"/>
                <a:cs typeface="Courier New"/>
                <a:sym typeface="Courier New"/>
              </a:rPr>
              <a:t>deprecations</a:t>
            </a:r>
            <a:r>
              <a:rPr lang="en" sz="700">
                <a:solidFill>
                  <a:schemeClr val="dk1"/>
                </a:solidFill>
                <a:highlight>
                  <a:schemeClr val="lt2"/>
                </a:highlight>
                <a:latin typeface="Courier New"/>
                <a:ea typeface="Courier New"/>
                <a:cs typeface="Courier New"/>
                <a:sym typeface="Courier New"/>
              </a:rPr>
              <a:t>": [], "</a:t>
            </a:r>
            <a:r>
              <a:rPr b="1" lang="en" sz="700">
                <a:solidFill>
                  <a:schemeClr val="dk1"/>
                </a:solidFill>
                <a:highlight>
                  <a:srgbClr val="FFFF00"/>
                </a:highlight>
                <a:latin typeface="Courier New"/>
                <a:ea typeface="Courier New"/>
                <a:cs typeface="Courier New"/>
                <a:sym typeface="Courier New"/>
              </a:rPr>
              <a:t>warnings</a:t>
            </a:r>
            <a:r>
              <a:rPr lang="en" sz="700">
                <a:solidFill>
                  <a:schemeClr val="dk1"/>
                </a:solidFill>
                <a:highlight>
                  <a:schemeClr val="lt2"/>
                </a:highlight>
                <a:latin typeface="Courier New"/>
                <a:ea typeface="Courier New"/>
                <a:cs typeface="Courier New"/>
                <a:sym typeface="Courier New"/>
              </a:rPr>
              <a:t>": []} </a:t>
            </a:r>
            <a:endParaRPr>
              <a:highlight>
                <a:schemeClr val="lt2"/>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Example 5: JSON RESPONSE DATA</a:t>
            </a:r>
            <a:endParaRPr/>
          </a:p>
          <a:p>
            <a:pPr indent="0" lvl="0" marL="0" rtl="0" algn="l">
              <a:spcBef>
                <a:spcPts val="0"/>
              </a:spcBef>
              <a:spcAft>
                <a:spcPts val="0"/>
              </a:spcAft>
              <a:buNone/>
            </a:pPr>
            <a:r>
              <a:t/>
            </a:r>
            <a:endParaRPr/>
          </a:p>
        </p:txBody>
      </p:sp>
      <p:sp>
        <p:nvSpPr>
          <p:cNvPr id="181" name="Google Shape;181;p28"/>
          <p:cNvSpPr txBox="1"/>
          <p:nvPr/>
        </p:nvSpPr>
        <p:spPr>
          <a:xfrm>
            <a:off x="412975" y="1088775"/>
            <a:ext cx="8451300" cy="354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br>
              <a:rPr b="1" lang="en" sz="1800">
                <a:solidFill>
                  <a:srgbClr val="5B0F00"/>
                </a:solidFill>
                <a:latin typeface="Courier New"/>
                <a:ea typeface="Courier New"/>
                <a:cs typeface="Courier New"/>
                <a:sym typeface="Courier New"/>
              </a:rPr>
            </a:br>
            <a:endParaRPr b="1" sz="600">
              <a:solidFill>
                <a:srgbClr val="5B0F00"/>
              </a:solidFill>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rPr b="1" lang="en" sz="1000">
                <a:solidFill>
                  <a:schemeClr val="lt1"/>
                </a:solidFill>
              </a:rPr>
              <a:t>Output (with some response data highlighted)</a:t>
            </a:r>
            <a:br>
              <a:rPr b="1" lang="en" sz="1800">
                <a:solidFill>
                  <a:srgbClr val="5B0F00"/>
                </a:solidFill>
                <a:latin typeface="Courier New"/>
                <a:ea typeface="Courier New"/>
                <a:cs typeface="Courier New"/>
                <a:sym typeface="Courier New"/>
              </a:rPr>
            </a:br>
            <a:r>
              <a:rPr lang="en" sz="800">
                <a:solidFill>
                  <a:schemeClr val="dk1"/>
                </a:solidFill>
                <a:highlight>
                  <a:srgbClr val="EFEFEF"/>
                </a:highlight>
                <a:latin typeface="Courier New"/>
                <a:ea typeface="Courier New"/>
                <a:cs typeface="Courier New"/>
                <a:sym typeface="Courier New"/>
              </a:rPr>
              <a:t>[{"</a:t>
            </a:r>
            <a:r>
              <a:rPr b="1" lang="en" sz="800">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EFEFE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b="1" lang="en" sz="800">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EFEFEF"/>
                </a:highlight>
                <a:latin typeface="Courier New"/>
                <a:ea typeface="Courier New"/>
                <a:cs typeface="Courier New"/>
                <a:sym typeface="Courier New"/>
              </a:rPr>
              <a:t>": "2020-09-25T22:34:30.295807036Z", "</a:t>
            </a:r>
            <a:r>
              <a:rPr b="1" lang="en" sz="800">
                <a:solidFill>
                  <a:schemeClr val="dk1"/>
                </a:solidFill>
                <a:highlight>
                  <a:srgbClr val="FFFF00"/>
                </a:highlight>
                <a:latin typeface="Courier New"/>
                <a:ea typeface="Courier New"/>
                <a:cs typeface="Courier New"/>
                <a:sym typeface="Courier New"/>
              </a:rPr>
              <a:t>Container</a:t>
            </a:r>
            <a:r>
              <a:rPr lang="en" sz="800">
                <a:solidFill>
                  <a:schemeClr val="dk1"/>
                </a:solidFill>
                <a:highlight>
                  <a:srgbClr val="EFEFEF"/>
                </a:highlight>
                <a:latin typeface="Courier New"/>
                <a:ea typeface="Courier New"/>
                <a:cs typeface="Courier New"/>
                <a:sym typeface="Courier New"/>
              </a:rPr>
              <a:t>": "1046a5d685aef5c37d1829040ca8083b94e4c069ca4963f4b16a6ade2e077b06", "ContainerConfig": {"</a:t>
            </a:r>
            <a:r>
              <a:rPr b="1" lang="en" sz="800">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EFEFEF"/>
                </a:highlight>
                <a:latin typeface="Courier New"/>
                <a:ea typeface="Courier New"/>
                <a:cs typeface="Courier New"/>
                <a:sym typeface="Courier New"/>
              </a:rPr>
              <a:t>": "1046a5d685ae", "Domainname": "", "User": "", "AttachStdin": false, "AttachStdout": false, "AttachStderr": false, "Tty": false, "OpenStdin": false, "StdinOnce": false, "Env": ["</a:t>
            </a:r>
            <a:r>
              <a:rPr b="1" lang="en" sz="800">
                <a:solidFill>
                  <a:schemeClr val="dk1"/>
                </a:solidFill>
                <a:highlight>
                  <a:srgbClr val="FFFF00"/>
                </a:highlight>
                <a:latin typeface="Courier New"/>
                <a:ea typeface="Courier New"/>
                <a:cs typeface="Courier New"/>
                <a:sym typeface="Courier New"/>
              </a:rPr>
              <a:t>PATH</a:t>
            </a:r>
            <a:r>
              <a:rPr lang="en" sz="800">
                <a:solidFill>
                  <a:schemeClr val="dk1"/>
                </a:solidFill>
                <a:highlight>
                  <a:srgbClr val="EFEFEF"/>
                </a:highlight>
                <a:latin typeface="Courier New"/>
                <a:ea typeface="Courier New"/>
                <a:cs typeface="Courier New"/>
                <a:sym typeface="Courier New"/>
              </a:rPr>
              <a:t>=/usr/local/sbin:/usr/local/bin:/usr/sbin:/usr/bin:/sbin:/bin"], "Cmd": ["/bin/sh", "-c", "#(nop) ", "</a:t>
            </a:r>
            <a:r>
              <a:rPr b="1"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EFEFEF"/>
                </a:highlight>
                <a:latin typeface="Courier New"/>
                <a:ea typeface="Courier New"/>
                <a:cs typeface="Courier New"/>
                <a:sym typeface="Courier New"/>
              </a:rPr>
              <a:t> [\"/bin/bash\"]"], "ArgsEscaped": true, "Image": "sha256:4ff2090064e7e38688bce713d50f3202d227b3c89fecea1434271c912ccd47e0", "Volumes": null, "WorkingDir": "", "</a:t>
            </a:r>
            <a:r>
              <a:rPr lang="en" sz="800">
                <a:solidFill>
                  <a:schemeClr val="dk1"/>
                </a:solidFill>
                <a:highlight>
                  <a:srgbClr val="FFFF00"/>
                </a:highlight>
                <a:latin typeface="Courier New"/>
                <a:ea typeface="Courier New"/>
                <a:cs typeface="Courier New"/>
                <a:sym typeface="Courier New"/>
              </a:rPr>
              <a:t>Entrypoint</a:t>
            </a:r>
            <a:r>
              <a:rPr lang="en" sz="800">
                <a:solidFill>
                  <a:schemeClr val="dk1"/>
                </a:solidFill>
                <a:highlight>
                  <a:srgbClr val="EFEFEF"/>
                </a:highlight>
                <a:latin typeface="Courier New"/>
                <a:ea typeface="Courier New"/>
                <a:cs typeface="Courier New"/>
                <a:sym typeface="Courier New"/>
              </a:rPr>
              <a:t>": null, "OnBuild": null, "Labels": {}}, "</a:t>
            </a:r>
            <a:r>
              <a:rPr b="1" lang="en" sz="800">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EFEFE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b="1" lang="en" sz="800">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EFEFEF"/>
                </a:highlight>
                <a:latin typeface="Courier New"/>
                <a:ea typeface="Courier New"/>
                <a:cs typeface="Courier New"/>
                <a:sym typeface="Courier New"/>
              </a:rPr>
              <a:t>": "amd64", "</a:t>
            </a:r>
            <a:r>
              <a:rPr b="1"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EFEFEF"/>
                </a:highlight>
                <a:latin typeface="Courier New"/>
                <a:ea typeface="Courier New"/>
                <a:cs typeface="Courier New"/>
                <a:sym typeface="Courier New"/>
              </a:rPr>
              <a:t>": "linux", "Size": 72875723, "VirtualSize": 72875723, "GraphDriver": {"Data": {"LowerDir": "/var/lib/docker/overlay2/5d66f43ef0d92430a195045c4715ff3d49ee88ccb0bb7f6e69ccc5d60fde0ece /diff:/var/lib/docker/ overlay2/0b75d53292ccb20230879e49c7fe6eea157addb083d414ba3d0485959cd35086/diff", "MergedDir": "/var/lib/docker/ overlay2/c3bab8487f590bfd66e53db0b1902ab5a8b8fbfa1f02cfc3b4f0f9fa25158f2d/merged", "UpperDir": "/var/lib/docker/ overlay2/c3bab8487f590bfd66e53db0b1902ab5a8b8fbfa1f02cfc3b4f0f9fa25158f2d/diff", "</a:t>
            </a:r>
            <a:r>
              <a:rPr b="1" lang="en" sz="800">
                <a:highlight>
                  <a:srgbClr val="FFFF00"/>
                </a:highlight>
                <a:latin typeface="Courier New"/>
                <a:ea typeface="Courier New"/>
                <a:cs typeface="Courier New"/>
                <a:sym typeface="Courier New"/>
              </a:rPr>
              <a:t>WorkDir</a:t>
            </a:r>
            <a:r>
              <a:rPr lang="en" sz="800">
                <a:solidFill>
                  <a:schemeClr val="dk1"/>
                </a:solidFill>
                <a:highlight>
                  <a:srgbClr val="EFEFEF"/>
                </a:highlight>
                <a:latin typeface="Courier New"/>
                <a:ea typeface="Courier New"/>
                <a:cs typeface="Courier New"/>
                <a:sym typeface="Courier New"/>
              </a:rPr>
              <a:t>": "/var/lib/docker/ overlay2/c3bab8487f590bfd66e53db0b1902ab5a8b8fbfa1f02cfc3b4f0f9fa25158f2d/work"}, "Name": "overlay2"}, "</a:t>
            </a:r>
            <a:r>
              <a:rPr b="1" lang="en" sz="800">
                <a:highlight>
                  <a:srgbClr val="FFFF00"/>
                </a:highlight>
                <a:latin typeface="Courier New"/>
                <a:ea typeface="Courier New"/>
                <a:cs typeface="Courier New"/>
                <a:sym typeface="Courier New"/>
              </a:rPr>
              <a:t>RootFS</a:t>
            </a:r>
            <a:r>
              <a:rPr lang="en" sz="800">
                <a:solidFill>
                  <a:schemeClr val="dk1"/>
                </a:solidFill>
                <a:highlight>
                  <a:srgbClr val="EFEFEF"/>
                </a:highlight>
                <a:latin typeface="Courier New"/>
                <a:ea typeface="Courier New"/>
                <a:cs typeface="Courier New"/>
                <a:sym typeface="Courier New"/>
              </a:rPr>
              <a:t>": {"Type": "layers", "</a:t>
            </a:r>
            <a:r>
              <a:rPr b="1" lang="en" sz="800">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EFEFE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b="1" lang="en" sz="800">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EFEFEF"/>
                </a:highlight>
                <a:latin typeface="Courier New"/>
                <a:ea typeface="Courier New"/>
                <a:cs typeface="Courier New"/>
                <a:sym typeface="Courier New"/>
              </a:rPr>
              <a:t>": {"LastTagTime": "0001-01-01T00:00:00Z"}}]</a:t>
            </a:r>
            <a:endParaRPr b="1" sz="800">
              <a:solidFill>
                <a:srgbClr val="5B0F00"/>
              </a:solidFill>
              <a:highlight>
                <a:srgbClr val="EFEFEF"/>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6: JSON RESPONSE DATA</a:t>
            </a:r>
            <a:endParaRPr/>
          </a:p>
        </p:txBody>
      </p:sp>
      <p:pic>
        <p:nvPicPr>
          <p:cNvPr id="187" name="Google Shape;187;p29"/>
          <p:cNvPicPr preferRelativeResize="0"/>
          <p:nvPr/>
        </p:nvPicPr>
        <p:blipFill>
          <a:blip r:embed="rId3">
            <a:alphaModFix/>
          </a:blip>
          <a:stretch>
            <a:fillRect/>
          </a:stretch>
        </p:blipFill>
        <p:spPr>
          <a:xfrm>
            <a:off x="837625" y="1054775"/>
            <a:ext cx="7468750" cy="391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Tips for NetAcad Instructors and Students</a:t>
            </a:r>
            <a:endParaRPr/>
          </a:p>
        </p:txBody>
      </p:sp>
      <p:sp>
        <p:nvSpPr>
          <p:cNvPr id="193" name="Google Shape;193;p30"/>
          <p:cNvSpPr txBox="1"/>
          <p:nvPr>
            <p:ph idx="1" type="body"/>
          </p:nvPr>
        </p:nvSpPr>
        <p:spPr>
          <a:xfrm>
            <a:off x="311700" y="1152475"/>
            <a:ext cx="8520600" cy="3566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lang="en" sz="1800">
                <a:solidFill>
                  <a:schemeClr val="lt2"/>
                </a:solidFill>
                <a:highlight>
                  <a:schemeClr val="accent1"/>
                </a:highlight>
              </a:rPr>
              <a:t>Learn how to recognize </a:t>
            </a:r>
            <a:r>
              <a:rPr b="1" lang="en" sz="1800">
                <a:solidFill>
                  <a:schemeClr val="lt2"/>
                </a:solidFill>
                <a:highlight>
                  <a:schemeClr val="accent5"/>
                </a:highlight>
              </a:rPr>
              <a:t>data type</a:t>
            </a:r>
            <a:br>
              <a:rPr b="1" lang="en">
                <a:solidFill>
                  <a:schemeClr val="lt2"/>
                </a:solidFill>
                <a:highlight>
                  <a:schemeClr val="accent1"/>
                </a:highlight>
              </a:rPr>
            </a:br>
            <a:endParaRPr b="1" sz="1000">
              <a:solidFill>
                <a:schemeClr val="lt2"/>
              </a:solidFill>
              <a:highlight>
                <a:schemeClr val="accent1"/>
              </a:highlight>
            </a:endParaRPr>
          </a:p>
          <a:p>
            <a:pPr indent="-304800" lvl="1" marL="914400" rtl="0" algn="l">
              <a:spcBef>
                <a:spcPts val="0"/>
              </a:spcBef>
              <a:spcAft>
                <a:spcPts val="0"/>
              </a:spcAft>
              <a:buClr>
                <a:schemeClr val="lt2"/>
              </a:buClr>
              <a:buSzPts val="1200"/>
              <a:buFont typeface="Courier New"/>
              <a:buChar char="○"/>
            </a:pPr>
            <a:r>
              <a:rPr b="1" lang="en" sz="1200">
                <a:solidFill>
                  <a:schemeClr val="lt2"/>
                </a:solidFill>
                <a:highlight>
                  <a:schemeClr val="accent1"/>
                </a:highlight>
                <a:latin typeface="Courier New"/>
                <a:ea typeface="Courier New"/>
                <a:cs typeface="Courier New"/>
                <a:sym typeface="Courier New"/>
              </a:rPr>
              <a:t>ietf_ipv4 = {'address': [{'ip': '192.168.56.101', 'netmask': '255.255.255.0'}]}</a:t>
            </a:r>
            <a:endParaRPr b="1" sz="1200">
              <a:solidFill>
                <a:schemeClr val="lt2"/>
              </a:solidFill>
              <a:highlight>
                <a:schemeClr val="accent1"/>
              </a:highlight>
              <a:latin typeface="Courier New"/>
              <a:ea typeface="Courier New"/>
              <a:cs typeface="Courier New"/>
              <a:sym typeface="Courier New"/>
            </a:endParaRPr>
          </a:p>
          <a:p>
            <a:pPr indent="-304800" lvl="2" marL="1371600" rtl="0" algn="l">
              <a:spcBef>
                <a:spcPts val="0"/>
              </a:spcBef>
              <a:spcAft>
                <a:spcPts val="0"/>
              </a:spcAft>
              <a:buClr>
                <a:schemeClr val="lt2"/>
              </a:buClr>
              <a:buSzPts val="1200"/>
              <a:buFont typeface="Courier New"/>
              <a:buChar char="■"/>
            </a:pPr>
            <a:r>
              <a:rPr b="1" lang="en" sz="1200">
                <a:solidFill>
                  <a:schemeClr val="lt2"/>
                </a:solidFill>
                <a:highlight>
                  <a:schemeClr val="accent1"/>
                </a:highlight>
                <a:latin typeface="Courier New"/>
                <a:ea typeface="Courier New"/>
                <a:cs typeface="Courier New"/>
                <a:sym typeface="Courier New"/>
              </a:rPr>
              <a:t>print(type(ietf_ipv4))</a:t>
            </a:r>
            <a:endParaRPr b="1" sz="1200">
              <a:solidFill>
                <a:schemeClr val="lt2"/>
              </a:solidFill>
              <a:highlight>
                <a:schemeClr val="accent1"/>
              </a:highlight>
              <a:latin typeface="Courier New"/>
              <a:ea typeface="Courier New"/>
              <a:cs typeface="Courier New"/>
              <a:sym typeface="Courier New"/>
            </a:endParaRPr>
          </a:p>
          <a:p>
            <a:pPr indent="-317500" lvl="2" marL="1371600" rtl="0" algn="l">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b="1" lang="en">
                <a:solidFill>
                  <a:schemeClr val="lt1"/>
                </a:solidFill>
                <a:highlight>
                  <a:schemeClr val="accent1"/>
                </a:highlight>
                <a:latin typeface="Courier New"/>
                <a:ea typeface="Courier New"/>
                <a:cs typeface="Courier New"/>
                <a:sym typeface="Courier New"/>
              </a:rPr>
              <a:t>&lt;class 'dict'&gt;</a:t>
            </a:r>
            <a:endParaRPr b="1">
              <a:solidFill>
                <a:schemeClr val="lt1"/>
              </a:solidFill>
              <a:highlight>
                <a:schemeClr val="accent1"/>
              </a:highlight>
              <a:latin typeface="Courier New"/>
              <a:ea typeface="Courier New"/>
              <a:cs typeface="Courier New"/>
              <a:sym typeface="Courier New"/>
            </a:endParaRPr>
          </a:p>
          <a:p>
            <a:pPr indent="-304800" lvl="1" marL="914400" rtl="0" algn="l">
              <a:spcBef>
                <a:spcPts val="0"/>
              </a:spcBef>
              <a:spcAft>
                <a:spcPts val="0"/>
              </a:spcAft>
              <a:buClr>
                <a:schemeClr val="lt2"/>
              </a:buClr>
              <a:buSzPts val="1200"/>
              <a:buFont typeface="Courier New"/>
              <a:buChar char="○"/>
            </a:pPr>
            <a:r>
              <a:rPr b="1" lang="en" sz="1200">
                <a:solidFill>
                  <a:schemeClr val="lt2"/>
                </a:solidFill>
                <a:highlight>
                  <a:schemeClr val="accent1"/>
                </a:highlight>
                <a:latin typeface="Courier New"/>
                <a:ea typeface="Courier New"/>
                <a:cs typeface="Courier New"/>
                <a:sym typeface="Courier New"/>
              </a:rPr>
              <a:t>multiple_addresses </a:t>
            </a: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[{'ip': '192.168.56.101', 'netmask': '255.255.255.0'}, </a:t>
            </a:r>
            <a:br>
              <a:rPr b="1" lang="en" sz="1200">
                <a:solidFill>
                  <a:schemeClr val="lt2"/>
                </a:solidFill>
                <a:highlight>
                  <a:schemeClr val="accent1"/>
                </a:highlight>
                <a:latin typeface="Courier New"/>
                <a:ea typeface="Courier New"/>
                <a:cs typeface="Courier New"/>
                <a:sym typeface="Courier New"/>
              </a:rPr>
            </a:br>
            <a:r>
              <a:rPr b="1" lang="en" sz="1200">
                <a:solidFill>
                  <a:schemeClr val="lt2"/>
                </a:solidFill>
                <a:highlight>
                  <a:schemeClr val="accent1"/>
                </a:highlight>
                <a:latin typeface="Courier New"/>
                <a:ea typeface="Courier New"/>
                <a:cs typeface="Courier New"/>
                <a:sym typeface="Courier New"/>
              </a:rPr>
              <a:t>                      {'ip': '192.0.2.1', 'netmask': '255.255.255.252'} ]</a:t>
            </a:r>
            <a:endParaRPr b="1" sz="1200">
              <a:solidFill>
                <a:schemeClr val="lt2"/>
              </a:solidFill>
              <a:highlight>
                <a:schemeClr val="accent1"/>
              </a:highlight>
              <a:latin typeface="Courier New"/>
              <a:ea typeface="Courier New"/>
              <a:cs typeface="Courier New"/>
              <a:sym typeface="Courier New"/>
            </a:endParaRPr>
          </a:p>
          <a:p>
            <a:pPr indent="-304800" lvl="2" marL="1371600" rtl="0" algn="l">
              <a:spcBef>
                <a:spcPts val="0"/>
              </a:spcBef>
              <a:spcAft>
                <a:spcPts val="0"/>
              </a:spcAft>
              <a:buClr>
                <a:schemeClr val="lt2"/>
              </a:buClr>
              <a:buSzPts val="1200"/>
              <a:buFont typeface="Courier New"/>
              <a:buChar char="■"/>
            </a:pPr>
            <a:r>
              <a:rPr b="1" lang="en" sz="1200">
                <a:solidFill>
                  <a:schemeClr val="lt2"/>
                </a:solidFill>
                <a:highlight>
                  <a:schemeClr val="accent1"/>
                </a:highlight>
                <a:latin typeface="Courier New"/>
                <a:ea typeface="Courier New"/>
                <a:cs typeface="Courier New"/>
                <a:sym typeface="Courier New"/>
              </a:rPr>
              <a:t>print(type(multiple_addresses))</a:t>
            </a:r>
            <a:endParaRPr b="1" sz="1200">
              <a:solidFill>
                <a:schemeClr val="lt2"/>
              </a:solidFill>
              <a:highlight>
                <a:schemeClr val="accent1"/>
              </a:highlight>
              <a:latin typeface="Courier New"/>
              <a:ea typeface="Courier New"/>
              <a:cs typeface="Courier New"/>
              <a:sym typeface="Courier New"/>
            </a:endParaRPr>
          </a:p>
          <a:p>
            <a:pPr indent="-304800" lvl="2" marL="1371600" rtl="0" algn="l">
              <a:spcBef>
                <a:spcPts val="0"/>
              </a:spcBef>
              <a:spcAft>
                <a:spcPts val="0"/>
              </a:spcAft>
              <a:buClr>
                <a:schemeClr val="lt2"/>
              </a:buClr>
              <a:buSzPts val="1200"/>
              <a:buFont typeface="Courier New"/>
              <a:buChar char="■"/>
            </a:pPr>
            <a:r>
              <a:rPr lang="en">
                <a:solidFill>
                  <a:schemeClr val="lt1"/>
                </a:solidFill>
                <a:highlight>
                  <a:schemeClr val="accent1"/>
                </a:highlight>
                <a:latin typeface="Courier New"/>
                <a:ea typeface="Courier New"/>
                <a:cs typeface="Courier New"/>
                <a:sym typeface="Courier New"/>
              </a:rPr>
              <a:t>Output: </a:t>
            </a:r>
            <a:r>
              <a:rPr b="1" lang="en">
                <a:solidFill>
                  <a:schemeClr val="lt1"/>
                </a:solidFill>
                <a:highlight>
                  <a:schemeClr val="accent1"/>
                </a:highlight>
                <a:latin typeface="Courier New"/>
                <a:ea typeface="Courier New"/>
                <a:cs typeface="Courier New"/>
                <a:sym typeface="Courier New"/>
              </a:rPr>
              <a:t>&lt;class 'list'&gt;</a:t>
            </a:r>
            <a:endParaRPr b="1">
              <a:solidFill>
                <a:schemeClr val="lt1"/>
              </a:solidFill>
              <a:highlight>
                <a:schemeClr val="accent1"/>
              </a:highlight>
              <a:latin typeface="Courier New"/>
              <a:ea typeface="Courier New"/>
              <a:cs typeface="Courier New"/>
              <a:sym typeface="Courier New"/>
            </a:endParaRPr>
          </a:p>
          <a:p>
            <a:pPr indent="0" lvl="0" marL="1371600" rtl="0" algn="l">
              <a:spcBef>
                <a:spcPts val="0"/>
              </a:spcBef>
              <a:spcAft>
                <a:spcPts val="0"/>
              </a:spcAft>
              <a:buNone/>
            </a:pPr>
            <a:r>
              <a:t/>
            </a:r>
            <a:endParaRPr b="1" sz="1200">
              <a:solidFill>
                <a:schemeClr val="lt1"/>
              </a:solidFill>
              <a:highlight>
                <a:schemeClr val="accent1"/>
              </a:highlight>
              <a:latin typeface="Courier New"/>
              <a:ea typeface="Courier New"/>
              <a:cs typeface="Courier New"/>
              <a:sym typeface="Courier New"/>
            </a:endParaRPr>
          </a:p>
          <a:p>
            <a:pPr indent="-317500" lvl="0" marL="457200" rtl="0" algn="l">
              <a:spcBef>
                <a:spcPts val="0"/>
              </a:spcBef>
              <a:spcAft>
                <a:spcPts val="0"/>
              </a:spcAft>
              <a:buClr>
                <a:schemeClr val="lt2"/>
              </a:buClr>
              <a:buSzPts val="1400"/>
              <a:buChar char="●"/>
            </a:pPr>
            <a:r>
              <a:rPr lang="en" sz="1800">
                <a:solidFill>
                  <a:schemeClr val="lt2"/>
                </a:solidFill>
                <a:highlight>
                  <a:schemeClr val="accent1"/>
                </a:highlight>
              </a:rPr>
              <a:t>Practice how to </a:t>
            </a:r>
            <a:r>
              <a:rPr b="1" lang="en" sz="1800">
                <a:solidFill>
                  <a:schemeClr val="lt2"/>
                </a:solidFill>
                <a:highlight>
                  <a:schemeClr val="accent5"/>
                </a:highlight>
              </a:rPr>
              <a:t>select or filter</a:t>
            </a:r>
            <a:r>
              <a:rPr b="1" lang="en" sz="1800">
                <a:solidFill>
                  <a:schemeClr val="lt2"/>
                </a:solidFill>
                <a:highlight>
                  <a:schemeClr val="accent1"/>
                </a:highlight>
              </a:rPr>
              <a:t> </a:t>
            </a:r>
            <a:r>
              <a:rPr lang="en" sz="1800">
                <a:solidFill>
                  <a:schemeClr val="lt2"/>
                </a:solidFill>
                <a:highlight>
                  <a:schemeClr val="accent1"/>
                </a:highlight>
              </a:rPr>
              <a:t>a data element</a:t>
            </a:r>
            <a:br>
              <a:rPr lang="en">
                <a:solidFill>
                  <a:schemeClr val="lt2"/>
                </a:solidFill>
                <a:highlight>
                  <a:schemeClr val="accent1"/>
                </a:highlight>
              </a:rPr>
            </a:br>
            <a:endParaRPr sz="1000">
              <a:solidFill>
                <a:schemeClr val="lt2"/>
              </a:solidFill>
              <a:highlight>
                <a:schemeClr val="accent1"/>
              </a:highlight>
            </a:endParaRPr>
          </a:p>
          <a:p>
            <a:pPr indent="-317500" lvl="1" marL="914400" rtl="0" algn="l">
              <a:spcBef>
                <a:spcPts val="0"/>
              </a:spcBef>
              <a:spcAft>
                <a:spcPts val="0"/>
              </a:spcAft>
              <a:buClr>
                <a:schemeClr val="lt2"/>
              </a:buClr>
              <a:buSzPts val="1400"/>
              <a:buFont typeface="Courier New"/>
              <a:buChar char="○"/>
            </a:pPr>
            <a:r>
              <a:rPr b="1" lang="en">
                <a:solidFill>
                  <a:schemeClr val="lt2"/>
                </a:solidFill>
                <a:highlight>
                  <a:schemeClr val="accent1"/>
                </a:highlight>
                <a:latin typeface="Courier New"/>
                <a:ea typeface="Courier New"/>
                <a:cs typeface="Courier New"/>
                <a:sym typeface="Courier New"/>
              </a:rPr>
              <a:t>print(ietf_ipv4['address'][0]['ip']) </a:t>
            </a:r>
            <a:r>
              <a:rPr b="1" i="1" lang="en" sz="1200">
                <a:solidFill>
                  <a:schemeClr val="lt2"/>
                </a:solidFill>
                <a:highlight>
                  <a:schemeClr val="accent1"/>
                </a:highlight>
                <a:latin typeface="Courier New"/>
                <a:ea typeface="Courier New"/>
                <a:cs typeface="Courier New"/>
                <a:sym typeface="Courier New"/>
              </a:rPr>
              <a:t>### first ip address selected</a:t>
            </a:r>
            <a:endParaRPr b="1" i="1" sz="1200">
              <a:solidFill>
                <a:schemeClr val="lt2"/>
              </a:solidFill>
              <a:highlight>
                <a:schemeClr val="accent1"/>
              </a:highlight>
              <a:latin typeface="Courier New"/>
              <a:ea typeface="Courier New"/>
              <a:cs typeface="Courier New"/>
              <a:sym typeface="Courier New"/>
            </a:endParaRPr>
          </a:p>
          <a:p>
            <a:pPr indent="-317500" lvl="1" marL="914400" rtl="0" algn="l">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b="1" lang="en">
                <a:solidFill>
                  <a:schemeClr val="lt1"/>
                </a:solidFill>
                <a:highlight>
                  <a:schemeClr val="accent1"/>
                </a:highlight>
                <a:latin typeface="Courier New"/>
                <a:ea typeface="Courier New"/>
                <a:cs typeface="Courier New"/>
                <a:sym typeface="Courier New"/>
              </a:rPr>
              <a:t>192.168.56.101</a:t>
            </a:r>
            <a:br>
              <a:rPr b="1" lang="en">
                <a:solidFill>
                  <a:schemeClr val="lt2"/>
                </a:solidFill>
                <a:highlight>
                  <a:schemeClr val="accent1"/>
                </a:highlight>
                <a:latin typeface="Courier New"/>
                <a:ea typeface="Courier New"/>
                <a:cs typeface="Courier New"/>
                <a:sym typeface="Courier New"/>
              </a:rPr>
            </a:br>
            <a:endParaRPr b="1" sz="600">
              <a:solidFill>
                <a:schemeClr val="lt2"/>
              </a:solidFill>
              <a:highlight>
                <a:schemeClr val="accent1"/>
              </a:highlight>
              <a:latin typeface="Courier New"/>
              <a:ea typeface="Courier New"/>
              <a:cs typeface="Courier New"/>
              <a:sym typeface="Courier New"/>
            </a:endParaRPr>
          </a:p>
          <a:p>
            <a:pPr indent="-317500" lvl="1" marL="914400" rtl="0" algn="l">
              <a:spcBef>
                <a:spcPts val="0"/>
              </a:spcBef>
              <a:spcAft>
                <a:spcPts val="0"/>
              </a:spcAft>
              <a:buClr>
                <a:schemeClr val="lt2"/>
              </a:buClr>
              <a:buSzPts val="1400"/>
              <a:buChar char="○"/>
            </a:pPr>
            <a:r>
              <a:rPr lang="en">
                <a:solidFill>
                  <a:schemeClr val="lt2"/>
                </a:solidFill>
                <a:highlight>
                  <a:schemeClr val="accent1"/>
                </a:highlight>
              </a:rPr>
              <a:t>Use the </a:t>
            </a:r>
            <a:r>
              <a:rPr b="1" lang="en">
                <a:solidFill>
                  <a:schemeClr val="lt1"/>
                </a:solidFill>
                <a:highlight>
                  <a:srgbClr val="FFFF00"/>
                </a:highlight>
              </a:rPr>
              <a:t>keys</a:t>
            </a:r>
            <a:r>
              <a:rPr lang="en">
                <a:solidFill>
                  <a:schemeClr val="lt1"/>
                </a:solidFill>
                <a:highlight>
                  <a:srgbClr val="FFFF00"/>
                </a:highlight>
              </a:rPr>
              <a:t>()</a:t>
            </a:r>
            <a:r>
              <a:rPr lang="en">
                <a:solidFill>
                  <a:schemeClr val="lt2"/>
                </a:solidFill>
                <a:highlight>
                  <a:schemeClr val="accent1"/>
                </a:highlight>
              </a:rPr>
              <a:t> function to determine the keys used in the response </a:t>
            </a:r>
            <a:endParaRPr b="1">
              <a:solidFill>
                <a:schemeClr val="lt2"/>
              </a:solidFill>
              <a:highlight>
                <a:srgbClr val="FFFF00"/>
              </a:highlight>
            </a:endParaRPr>
          </a:p>
          <a:p>
            <a:pPr indent="0" lvl="0" marL="457200" rtl="0" algn="l">
              <a:spcBef>
                <a:spcPts val="0"/>
              </a:spcBef>
              <a:spcAft>
                <a:spcPts val="0"/>
              </a:spcAft>
              <a:buNone/>
            </a:pPr>
            <a:r>
              <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Tips for NetAcad Instructors and Students (2)</a:t>
            </a:r>
            <a:endParaRPr/>
          </a:p>
        </p:txBody>
      </p:sp>
      <p:sp>
        <p:nvSpPr>
          <p:cNvPr id="199" name="Google Shape;199;p31"/>
          <p:cNvSpPr txBox="1"/>
          <p:nvPr>
            <p:ph idx="1" type="body"/>
          </p:nvPr>
        </p:nvSpPr>
        <p:spPr>
          <a:xfrm>
            <a:off x="311700" y="1152475"/>
            <a:ext cx="8520600" cy="3625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highlight>
                  <a:schemeClr val="accent1"/>
                </a:highlight>
              </a:rPr>
              <a:t>Practice how to </a:t>
            </a:r>
            <a:r>
              <a:rPr b="1" lang="en" sz="1800">
                <a:solidFill>
                  <a:schemeClr val="lt2"/>
                </a:solidFill>
                <a:highlight>
                  <a:schemeClr val="accent1"/>
                </a:highlight>
              </a:rPr>
              <a:t>transform </a:t>
            </a:r>
            <a:r>
              <a:rPr lang="en" sz="1800">
                <a:solidFill>
                  <a:schemeClr val="lt2"/>
                </a:solidFill>
                <a:highlight>
                  <a:schemeClr val="accent1"/>
                </a:highlight>
              </a:rPr>
              <a:t>data structures if necessary </a:t>
            </a:r>
            <a:br>
              <a:rPr lang="en" sz="1800">
                <a:solidFill>
                  <a:schemeClr val="lt2"/>
                </a:solidFill>
                <a:highlight>
                  <a:schemeClr val="accent1"/>
                </a:highlight>
              </a:rPr>
            </a:br>
            <a:endParaRPr sz="1000">
              <a:solidFill>
                <a:schemeClr val="lt2"/>
              </a:solidFill>
              <a:highlight>
                <a:schemeClr val="accent1"/>
              </a:highlight>
            </a:endParaRPr>
          </a:p>
          <a:p>
            <a:pPr indent="-304800" lvl="1" marL="914400" rtl="0" algn="l">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b="1" lang="en" sz="1200">
                <a:solidFill>
                  <a:schemeClr val="lt1"/>
                </a:solidFill>
                <a:highlight>
                  <a:schemeClr val="accent1"/>
                </a:highlight>
                <a:latin typeface="Courier New"/>
                <a:ea typeface="Courier New"/>
                <a:cs typeface="Courier New"/>
                <a:sym typeface="Courier New"/>
              </a:rPr>
              <a:t>dumps</a:t>
            </a:r>
            <a:endParaRPr b="1" sz="1200">
              <a:solidFill>
                <a:schemeClr val="lt1"/>
              </a:solidFill>
              <a:highlight>
                <a:schemeClr val="accent1"/>
              </a:highlight>
              <a:latin typeface="Courier New"/>
              <a:ea typeface="Courier New"/>
              <a:cs typeface="Courier New"/>
              <a:sym typeface="Courier New"/>
            </a:endParaRPr>
          </a:p>
          <a:p>
            <a:pPr indent="-317500" lvl="1" marL="914400" rtl="0" algn="l">
              <a:spcBef>
                <a:spcPts val="0"/>
              </a:spcBef>
              <a:spcAft>
                <a:spcPts val="0"/>
              </a:spcAft>
              <a:buClr>
                <a:schemeClr val="lt2"/>
              </a:buClr>
              <a:buSzPts val="14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b="1" lang="en" sz="1200">
                <a:solidFill>
                  <a:schemeClr val="lt1"/>
                </a:solidFill>
                <a:highlight>
                  <a:schemeClr val="accent1"/>
                </a:highlight>
                <a:latin typeface="Courier New"/>
                <a:ea typeface="Courier New"/>
                <a:cs typeface="Courier New"/>
                <a:sym typeface="Courier New"/>
              </a:rPr>
              <a:t>loads</a:t>
            </a:r>
            <a:br>
              <a:rPr lang="en">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indent="-342900" lvl="0" marL="457200" rtl="0" algn="l">
              <a:spcBef>
                <a:spcPts val="0"/>
              </a:spcBef>
              <a:spcAft>
                <a:spcPts val="0"/>
              </a:spcAft>
              <a:buClr>
                <a:schemeClr val="lt2"/>
              </a:buClr>
              <a:buSzPts val="1800"/>
              <a:buChar char="●"/>
            </a:pPr>
            <a:r>
              <a:rPr lang="en" sz="1800">
                <a:solidFill>
                  <a:schemeClr val="lt2"/>
                </a:solidFill>
                <a:highlight>
                  <a:schemeClr val="accent1"/>
                </a:highlight>
              </a:rPr>
              <a:t>Only </a:t>
            </a:r>
            <a:r>
              <a:rPr b="1" lang="en" sz="1800">
                <a:solidFill>
                  <a:schemeClr val="lt2"/>
                </a:solidFill>
                <a:highlight>
                  <a:schemeClr val="accent1"/>
                </a:highlight>
              </a:rPr>
              <a:t>hands-on practice </a:t>
            </a:r>
            <a:r>
              <a:rPr lang="en" sz="1800">
                <a:solidFill>
                  <a:schemeClr val="lt2"/>
                </a:solidFill>
                <a:highlight>
                  <a:schemeClr val="accent1"/>
                </a:highlight>
              </a:rPr>
              <a:t>helps to grasp the rules and procedures  </a:t>
            </a:r>
            <a:br>
              <a:rPr lang="en" sz="1800">
                <a:solidFill>
                  <a:schemeClr val="lt2"/>
                </a:solidFill>
                <a:highlight>
                  <a:schemeClr val="accent1"/>
                </a:highlight>
              </a:rPr>
            </a:br>
            <a:endParaRPr sz="1000">
              <a:solidFill>
                <a:schemeClr val="lt2"/>
              </a:solidFill>
              <a:highlight>
                <a:schemeClr val="accent1"/>
              </a:highlight>
            </a:endParaRPr>
          </a:p>
          <a:p>
            <a:pPr indent="-317500" lvl="1" marL="914400" rtl="0" algn="l">
              <a:spcBef>
                <a:spcPts val="0"/>
              </a:spcBef>
              <a:spcAft>
                <a:spcPts val="0"/>
              </a:spcAft>
              <a:buClr>
                <a:schemeClr val="lt2"/>
              </a:buClr>
              <a:buSzPts val="1400"/>
              <a:buChar char="○"/>
            </a:pPr>
            <a:r>
              <a:rPr lang="en">
                <a:solidFill>
                  <a:schemeClr val="lt2"/>
                </a:solidFill>
                <a:highlight>
                  <a:schemeClr val="accent1"/>
                </a:highlight>
              </a:rPr>
              <a:t>Experiment with the code</a:t>
            </a:r>
            <a:br>
              <a:rPr lang="en">
                <a:solidFill>
                  <a:schemeClr val="lt2"/>
                </a:solidFill>
                <a:highlight>
                  <a:schemeClr val="accent1"/>
                </a:highlight>
              </a:rPr>
            </a:br>
            <a:endParaRPr sz="1000">
              <a:solidFill>
                <a:schemeClr val="lt2"/>
              </a:solidFill>
              <a:highlight>
                <a:schemeClr val="accent1"/>
              </a:highlight>
            </a:endParaRPr>
          </a:p>
          <a:p>
            <a:pPr indent="0" lvl="0" marL="0" rtl="0" algn="l">
              <a:spcBef>
                <a:spcPts val="0"/>
              </a:spcBef>
              <a:spcAft>
                <a:spcPts val="0"/>
              </a:spcAft>
              <a:buNone/>
            </a:pPr>
            <a:br>
              <a:rPr b="1" lang="en" sz="1000">
                <a:solidFill>
                  <a:schemeClr val="lt2"/>
                </a:solidFill>
                <a:highlight>
                  <a:schemeClr val="accent1"/>
                </a:highlight>
              </a:rPr>
            </a:br>
            <a:r>
              <a:rPr b="1" lang="en" sz="1800">
                <a:solidFill>
                  <a:schemeClr val="lt2"/>
                </a:solidFill>
                <a:highlight>
                  <a:schemeClr val="accent1"/>
                </a:highlight>
              </a:rPr>
              <a:t>Don’t reinvent the wheel</a:t>
            </a:r>
            <a:r>
              <a:rPr lang="en" sz="1800">
                <a:solidFill>
                  <a:schemeClr val="lt2"/>
                </a:solidFill>
                <a:highlight>
                  <a:schemeClr val="accent1"/>
                </a:highlight>
              </a:rPr>
              <a:t>, don’t program from scratch</a:t>
            </a:r>
            <a:br>
              <a:rPr lang="en" sz="1800">
                <a:solidFill>
                  <a:schemeClr val="lt2"/>
                </a:solidFill>
                <a:highlight>
                  <a:schemeClr val="accent1"/>
                </a:highlight>
              </a:rPr>
            </a:br>
            <a:endParaRPr sz="1000">
              <a:solidFill>
                <a:schemeClr val="lt2"/>
              </a:solidFill>
              <a:highlight>
                <a:schemeClr val="accent1"/>
              </a:highlight>
            </a:endParaRPr>
          </a:p>
          <a:p>
            <a:pPr indent="-330200" lvl="0" marL="457200" rtl="0" algn="l">
              <a:spcBef>
                <a:spcPts val="0"/>
              </a:spcBef>
              <a:spcAft>
                <a:spcPts val="0"/>
              </a:spcAft>
              <a:buClr>
                <a:schemeClr val="lt2"/>
              </a:buClr>
              <a:buSzPts val="1600"/>
              <a:buChar char="●"/>
            </a:pPr>
            <a:r>
              <a:rPr lang="en" sz="1600">
                <a:solidFill>
                  <a:schemeClr val="lt2"/>
                </a:solidFill>
                <a:highlight>
                  <a:schemeClr val="accent1"/>
                </a:highlight>
              </a:rPr>
              <a:t>Import the necessary libaries in your Python scripts</a:t>
            </a:r>
            <a:br>
              <a:rPr lang="en" sz="1600">
                <a:solidFill>
                  <a:schemeClr val="lt2"/>
                </a:solidFill>
                <a:highlight>
                  <a:schemeClr val="accent1"/>
                </a:highlight>
              </a:rPr>
            </a:br>
            <a:endParaRPr sz="600">
              <a:solidFill>
                <a:schemeClr val="lt2"/>
              </a:solidFill>
              <a:highlight>
                <a:schemeClr val="accent1"/>
              </a:highlight>
            </a:endParaRPr>
          </a:p>
          <a:p>
            <a:pPr indent="-304800" lvl="1" marL="914400" rtl="0" algn="l">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b="1" lang="en" sz="1200">
                <a:solidFill>
                  <a:schemeClr val="lt1"/>
                </a:solidFill>
                <a:highlight>
                  <a:schemeClr val="accent1"/>
                </a:highlight>
                <a:latin typeface="Courier New"/>
                <a:ea typeface="Courier New"/>
                <a:cs typeface="Courier New"/>
                <a:sym typeface="Courier New"/>
              </a:rPr>
              <a:t>requests</a:t>
            </a:r>
            <a:endParaRPr b="1" sz="1200">
              <a:solidFill>
                <a:schemeClr val="lt1"/>
              </a:solidFill>
              <a:highlight>
                <a:schemeClr val="accent1"/>
              </a:highlight>
              <a:latin typeface="Courier New"/>
              <a:ea typeface="Courier New"/>
              <a:cs typeface="Courier New"/>
              <a:sym typeface="Courier New"/>
            </a:endParaRPr>
          </a:p>
          <a:p>
            <a:pPr indent="-304800" lvl="1" marL="914400" rtl="0" algn="l">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b="1" lang="en" sz="1200">
                <a:solidFill>
                  <a:schemeClr val="lt1"/>
                </a:solidFill>
                <a:highlight>
                  <a:schemeClr val="accent1"/>
                </a:highlight>
                <a:latin typeface="Courier New"/>
                <a:ea typeface="Courier New"/>
                <a:cs typeface="Courier New"/>
                <a:sym typeface="Courier New"/>
              </a:rPr>
              <a:t>json</a:t>
            </a:r>
            <a:br>
              <a:rPr b="1" lang="en" sz="1200">
                <a:solidFill>
                  <a:schemeClr val="lt2"/>
                </a:solidFill>
                <a:highlight>
                  <a:schemeClr val="accent1"/>
                </a:highlight>
                <a:latin typeface="Courier New"/>
                <a:ea typeface="Courier New"/>
                <a:cs typeface="Courier New"/>
                <a:sym typeface="Courier New"/>
              </a:rPr>
            </a:br>
            <a:endParaRPr b="1" sz="1200">
              <a:solidFill>
                <a:schemeClr val="lt2"/>
              </a:solidFill>
              <a:highlight>
                <a:schemeClr val="accent1"/>
              </a:highlight>
              <a:latin typeface="Courier New"/>
              <a:ea typeface="Courier New"/>
              <a:cs typeface="Courier New"/>
              <a:sym typeface="Courier New"/>
            </a:endParaRPr>
          </a:p>
          <a:p>
            <a:pPr indent="-330200" lvl="0" marL="457200" rtl="0" algn="l">
              <a:spcBef>
                <a:spcPts val="0"/>
              </a:spcBef>
              <a:spcAft>
                <a:spcPts val="0"/>
              </a:spcAft>
              <a:buClr>
                <a:schemeClr val="lt2"/>
              </a:buClr>
              <a:buSzPts val="1600"/>
              <a:buChar char="●"/>
            </a:pPr>
            <a:r>
              <a:rPr lang="en" sz="1600">
                <a:solidFill>
                  <a:schemeClr val="lt2"/>
                </a:solidFill>
                <a:highlight>
                  <a:schemeClr val="accent1"/>
                </a:highlight>
              </a:rPr>
              <a:t>Learn from example scripts</a:t>
            </a:r>
            <a:endParaRPr>
              <a:solidFill>
                <a:schemeClr val="lt2"/>
              </a:solidFill>
              <a:highlight>
                <a:schemeClr val="accen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Data Types &amp; Data Conversion</a:t>
            </a:r>
            <a:endParaRPr/>
          </a:p>
        </p:txBody>
      </p:sp>
      <p:sp>
        <p:nvSpPr>
          <p:cNvPr id="205" name="Google Shape;205;p32"/>
          <p:cNvSpPr txBox="1"/>
          <p:nvPr>
            <p:ph idx="1" type="body"/>
          </p:nvPr>
        </p:nvSpPr>
        <p:spPr>
          <a:xfrm>
            <a:off x="311700" y="1152475"/>
            <a:ext cx="8716800" cy="37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2"/>
                </a:solidFill>
              </a:rPr>
              <a:t>The following elements are necessary to grasp for this workshop:</a:t>
            </a:r>
            <a:br>
              <a:rPr lang="en">
                <a:solidFill>
                  <a:schemeClr val="lt2"/>
                </a:solidFill>
              </a:rPr>
            </a:br>
            <a:endParaRPr sz="1000">
              <a:solidFill>
                <a:schemeClr val="lt2"/>
              </a:solidFill>
            </a:endParaRPr>
          </a:p>
          <a:p>
            <a:pPr indent="0" lvl="0" marL="0" rtl="0" algn="l">
              <a:spcBef>
                <a:spcPts val="0"/>
              </a:spcBef>
              <a:spcAft>
                <a:spcPts val="0"/>
              </a:spcAft>
              <a:buNone/>
            </a:pPr>
            <a:r>
              <a:rPr lang="en" sz="1800">
                <a:solidFill>
                  <a:schemeClr val="lt2"/>
                </a:solidFill>
                <a:highlight>
                  <a:schemeClr val="accent5"/>
                </a:highlight>
              </a:rPr>
              <a:t>data type</a:t>
            </a:r>
            <a:endParaRPr sz="1800">
              <a:solidFill>
                <a:schemeClr val="lt2"/>
              </a:solidFill>
              <a:highlight>
                <a:schemeClr val="accent5"/>
              </a:highlight>
            </a:endParaRPr>
          </a:p>
          <a:p>
            <a:pPr indent="-317500" lvl="0" marL="457200" rtl="0" algn="l">
              <a:spcBef>
                <a:spcPts val="0"/>
              </a:spcBef>
              <a:spcAft>
                <a:spcPts val="0"/>
              </a:spcAft>
              <a:buClr>
                <a:schemeClr val="lt2"/>
              </a:buClr>
              <a:buSzPts val="1400"/>
              <a:buChar char="●"/>
            </a:pPr>
            <a:r>
              <a:rPr lang="en">
                <a:solidFill>
                  <a:schemeClr val="lt2"/>
                </a:solidFill>
              </a:rPr>
              <a:t>str, int, </a:t>
            </a:r>
            <a:r>
              <a:rPr lang="en">
                <a:solidFill>
                  <a:schemeClr val="lt2"/>
                </a:solidFill>
              </a:rPr>
              <a:t>boolean, </a:t>
            </a:r>
            <a:r>
              <a:rPr lang="en">
                <a:solidFill>
                  <a:schemeClr val="lt2"/>
                </a:solidFill>
              </a:rPr>
              <a:t>dict, list and many more …</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highlight>
                  <a:schemeClr val="accent1"/>
                </a:highlight>
              </a:rPr>
              <a:t>JSON =  dict + list</a:t>
            </a:r>
            <a:br>
              <a:rPr lang="en">
                <a:solidFill>
                  <a:schemeClr val="lt2"/>
                </a:solidFill>
                <a:highlight>
                  <a:schemeClr val="accent1"/>
                </a:highlight>
              </a:rPr>
            </a:br>
            <a:endParaRPr>
              <a:solidFill>
                <a:schemeClr val="lt2"/>
              </a:solidFill>
              <a:highlight>
                <a:schemeClr val="accent1"/>
              </a:highlight>
            </a:endParaRPr>
          </a:p>
          <a:p>
            <a:pPr indent="0" lvl="0" marL="0" rtl="0" algn="l">
              <a:spcBef>
                <a:spcPts val="0"/>
              </a:spcBef>
              <a:spcAft>
                <a:spcPts val="0"/>
              </a:spcAft>
              <a:buNone/>
            </a:pPr>
            <a:r>
              <a:rPr lang="en" sz="1800">
                <a:solidFill>
                  <a:schemeClr val="lt2"/>
                </a:solidFill>
                <a:highlight>
                  <a:schemeClr val="accent5"/>
                </a:highlight>
              </a:rPr>
              <a:t>dictionary:</a:t>
            </a:r>
            <a:r>
              <a:rPr lang="en">
                <a:solidFill>
                  <a:schemeClr val="lt2"/>
                </a:solidFill>
                <a:highlight>
                  <a:schemeClr val="accent5"/>
                </a:highlight>
              </a:rPr>
              <a:t> keys and values</a:t>
            </a:r>
            <a:endParaRPr>
              <a:solidFill>
                <a:schemeClr val="lt2"/>
              </a:solidFill>
              <a:highlight>
                <a:schemeClr val="accent5"/>
              </a:highlight>
            </a:endParaRPr>
          </a:p>
          <a:p>
            <a:pPr indent="-317500" lvl="0" marL="457200" rtl="0" algn="l">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{'hostname': 'CSR1kv'} </a:t>
            </a:r>
            <a:endParaRPr>
              <a:solidFill>
                <a:schemeClr val="lt2"/>
              </a:solidFill>
              <a:latin typeface="Courier New"/>
              <a:ea typeface="Courier New"/>
              <a:cs typeface="Courier New"/>
              <a:sym typeface="Courier New"/>
            </a:endParaRPr>
          </a:p>
          <a:p>
            <a:pPr indent="-317500" lvl="0" marL="457200" rtl="0" algn="l">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{'ip address': '192.168.56.100'}</a:t>
            </a:r>
            <a:br>
              <a:rPr lang="en">
                <a:solidFill>
                  <a:schemeClr val="lt2"/>
                </a:solidFill>
                <a:latin typeface="Courier New"/>
                <a:ea typeface="Courier New"/>
                <a:cs typeface="Courier New"/>
                <a:sym typeface="Courier New"/>
              </a:rPr>
            </a:br>
            <a:endParaRPr sz="10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lt2"/>
                </a:solidFill>
                <a:highlight>
                  <a:schemeClr val="accent5"/>
                </a:highlight>
              </a:rPr>
              <a:t>list </a:t>
            </a:r>
            <a:endParaRPr sz="1800">
              <a:solidFill>
                <a:schemeClr val="lt2"/>
              </a:solidFill>
              <a:highlight>
                <a:schemeClr val="accent5"/>
              </a:highlight>
            </a:endParaRPr>
          </a:p>
          <a:p>
            <a:pPr indent="-317500" lvl="0" marL="457200" rtl="0" algn="l">
              <a:spcBef>
                <a:spcPts val="0"/>
              </a:spcBef>
              <a:spcAft>
                <a:spcPts val="0"/>
              </a:spcAft>
              <a:buClr>
                <a:schemeClr val="lt2"/>
              </a:buClr>
              <a:buSzPts val="1400"/>
              <a:buChar char="●"/>
            </a:pPr>
            <a:r>
              <a:rPr b="1" lang="en" sz="1200">
                <a:solidFill>
                  <a:schemeClr val="lt2"/>
                </a:solidFill>
                <a:highlight>
                  <a:schemeClr val="accent1"/>
                </a:highlight>
                <a:latin typeface="Courier New"/>
                <a:ea typeface="Courier New"/>
                <a:cs typeface="Courier New"/>
                <a:sym typeface="Courier New"/>
              </a:rPr>
              <a:t>['name', 'description', 'type', 'enabled', 'ietf-ip:ipv4', 'ietf-ip:ipv6']</a:t>
            </a:r>
            <a:br>
              <a:rPr lang="en" sz="12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lt2"/>
                </a:solidFill>
                <a:highlight>
                  <a:schemeClr val="accent5"/>
                </a:highlight>
              </a:rPr>
              <a:t>import json</a:t>
            </a:r>
            <a:endParaRPr sz="1800">
              <a:solidFill>
                <a:schemeClr val="lt2"/>
              </a:solidFill>
              <a:highlight>
                <a:schemeClr val="accent5"/>
              </a:highlight>
            </a:endParaRPr>
          </a:p>
          <a:p>
            <a:pPr indent="-317500" lvl="0" marL="457200" rtl="0" algn="l">
              <a:spcBef>
                <a:spcPts val="0"/>
              </a:spcBef>
              <a:spcAft>
                <a:spcPts val="0"/>
              </a:spcAft>
              <a:buClr>
                <a:schemeClr val="lt2"/>
              </a:buClr>
              <a:buSzPts val="1400"/>
              <a:buFont typeface="Courier New"/>
              <a:buChar char="●"/>
            </a:pPr>
            <a:r>
              <a:rPr b="1" lang="en">
                <a:solidFill>
                  <a:schemeClr val="lt2"/>
                </a:solidFill>
                <a:highlight>
                  <a:schemeClr val="accent1"/>
                </a:highlight>
                <a:latin typeface="Courier New"/>
                <a:ea typeface="Courier New"/>
                <a:cs typeface="Courier New"/>
                <a:sym typeface="Courier New"/>
              </a:rPr>
              <a:t>Convert to dict</a:t>
            </a:r>
            <a:r>
              <a:rPr lang="en">
                <a:solidFill>
                  <a:schemeClr val="lt2"/>
                </a:solidFill>
                <a:highlight>
                  <a:schemeClr val="accent1"/>
                </a:highlight>
                <a:latin typeface="Courier New"/>
                <a:ea typeface="Courier New"/>
                <a:cs typeface="Courier New"/>
                <a:sym typeface="Courier New"/>
              </a:rPr>
              <a:t>: </a:t>
            </a:r>
            <a:r>
              <a:rPr lang="en">
                <a:solidFill>
                  <a:schemeClr val="lt1"/>
                </a:solidFill>
                <a:highlight>
                  <a:schemeClr val="accent1"/>
                </a:highlight>
                <a:latin typeface="Courier New"/>
                <a:ea typeface="Courier New"/>
                <a:cs typeface="Courier New"/>
                <a:sym typeface="Courier New"/>
              </a:rPr>
              <a:t>json.</a:t>
            </a:r>
            <a:r>
              <a:rPr b="1" lang="en">
                <a:solidFill>
                  <a:schemeClr val="lt1"/>
                </a:solidFill>
                <a:highlight>
                  <a:schemeClr val="accent1"/>
                </a:highlight>
                <a:latin typeface="Courier New"/>
                <a:ea typeface="Courier New"/>
                <a:cs typeface="Courier New"/>
                <a:sym typeface="Courier New"/>
              </a:rPr>
              <a:t>loads</a:t>
            </a:r>
            <a:endParaRPr b="1">
              <a:solidFill>
                <a:schemeClr val="lt2"/>
              </a:solidFill>
              <a:highlight>
                <a:schemeClr val="accent1"/>
              </a:highlight>
              <a:latin typeface="Courier New"/>
              <a:ea typeface="Courier New"/>
              <a:cs typeface="Courier New"/>
              <a:sym typeface="Courier New"/>
            </a:endParaRPr>
          </a:p>
          <a:p>
            <a:pPr indent="-317500" lvl="0" marL="457200" rtl="0" algn="l">
              <a:spcBef>
                <a:spcPts val="0"/>
              </a:spcBef>
              <a:spcAft>
                <a:spcPts val="0"/>
              </a:spcAft>
              <a:buClr>
                <a:schemeClr val="lt2"/>
              </a:buClr>
              <a:buSzPts val="1400"/>
              <a:buFont typeface="Courier New"/>
              <a:buChar char="●"/>
            </a:pPr>
            <a:r>
              <a:rPr b="1" lang="en">
                <a:solidFill>
                  <a:schemeClr val="lt2"/>
                </a:solidFill>
                <a:highlight>
                  <a:schemeClr val="accent1"/>
                </a:highlight>
                <a:latin typeface="Courier New"/>
                <a:ea typeface="Courier New"/>
                <a:cs typeface="Courier New"/>
                <a:sym typeface="Courier New"/>
              </a:rPr>
              <a:t>Convert to json</a:t>
            </a:r>
            <a:r>
              <a:rPr lang="en">
                <a:solidFill>
                  <a:schemeClr val="lt2"/>
                </a:solidFill>
                <a:highlight>
                  <a:schemeClr val="accent1"/>
                </a:highlight>
                <a:latin typeface="Courier New"/>
                <a:ea typeface="Courier New"/>
                <a:cs typeface="Courier New"/>
                <a:sym typeface="Courier New"/>
              </a:rPr>
              <a:t> (serialization): </a:t>
            </a:r>
            <a:r>
              <a:rPr lang="en">
                <a:solidFill>
                  <a:schemeClr val="lt1"/>
                </a:solidFill>
                <a:highlight>
                  <a:schemeClr val="accent1"/>
                </a:highlight>
                <a:latin typeface="Courier New"/>
                <a:ea typeface="Courier New"/>
                <a:cs typeface="Courier New"/>
                <a:sym typeface="Courier New"/>
              </a:rPr>
              <a:t>json.</a:t>
            </a:r>
            <a:r>
              <a:rPr b="1" lang="en">
                <a:solidFill>
                  <a:schemeClr val="lt1"/>
                </a:solidFill>
                <a:highlight>
                  <a:schemeClr val="accent1"/>
                </a:highlight>
                <a:latin typeface="Courier New"/>
                <a:ea typeface="Courier New"/>
                <a:cs typeface="Courier New"/>
                <a:sym typeface="Courier New"/>
              </a:rPr>
              <a:t>dumps</a:t>
            </a:r>
            <a:endParaRPr b="1">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a:t>
            </a:r>
            <a:r>
              <a:rPr lang="en"/>
              <a:t> A - </a:t>
            </a:r>
            <a:r>
              <a:rPr lang="en"/>
              <a:t>Managing IP Addresses with Python</a:t>
            </a:r>
            <a:endParaRPr/>
          </a:p>
        </p:txBody>
      </p:sp>
      <p:sp>
        <p:nvSpPr>
          <p:cNvPr id="211" name="Google Shape;211;p33"/>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Python Data Structures for IP Addresses and Subnet Masks</a:t>
            </a:r>
            <a:endParaRPr sz="1800">
              <a:solidFill>
                <a:schemeClr val="lt2"/>
              </a:solidFill>
              <a:highlight>
                <a:schemeClr val="accent1"/>
              </a:highlight>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chemeClr val="lt2"/>
                </a:solidFill>
                <a:highlight>
                  <a:schemeClr val="accent1"/>
                </a:highlight>
                <a:latin typeface="Courier New"/>
                <a:ea typeface="Courier New"/>
                <a:cs typeface="Courier New"/>
                <a:sym typeface="Courier New"/>
              </a:rPr>
              <a:t>Data Structures</a:t>
            </a:r>
            <a:endParaRPr b="1" sz="14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rgbClr val="FFF2CC"/>
                </a:highlight>
                <a:latin typeface="Courier New"/>
                <a:ea typeface="Courier New"/>
                <a:cs typeface="Courier New"/>
                <a:sym typeface="Courier New"/>
              </a:rPr>
              <a:t>single_address</a:t>
            </a:r>
            <a:r>
              <a:rPr b="1" lang="en" sz="1100">
                <a:solidFill>
                  <a:schemeClr val="lt1"/>
                </a:solidFill>
                <a:highlight>
                  <a:srgbClr val="EFEFEF"/>
                </a:highlight>
                <a:latin typeface="Courier New"/>
                <a:ea typeface="Courier New"/>
                <a:cs typeface="Courier New"/>
                <a:sym typeface="Courier New"/>
              </a:rPr>
              <a:t>     =  {'ip': '192.168.56.101', 'netmask': '255.255.255.0'}</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rgbClr val="D9EAD3"/>
                </a:highlight>
                <a:latin typeface="Courier New"/>
                <a:ea typeface="Courier New"/>
                <a:cs typeface="Courier New"/>
                <a:sym typeface="Courier New"/>
              </a:rPr>
              <a:t>multiple_addresses</a:t>
            </a:r>
            <a:r>
              <a:rPr b="1" lang="en" sz="1100">
                <a:solidFill>
                  <a:schemeClr val="lt1"/>
                </a:solidFill>
                <a:highlight>
                  <a:srgbClr val="EFEFEF"/>
                </a:highlight>
                <a:latin typeface="Courier New"/>
                <a:ea typeface="Courier New"/>
                <a:cs typeface="Courier New"/>
                <a:sym typeface="Courier New"/>
              </a:rPr>
              <a:t> = [{'ip': '192.168.56.101', 'netmask': '255.255.255.0'},</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rgbClr val="EFEFEF"/>
                </a:highlight>
                <a:latin typeface="Courier New"/>
                <a:ea typeface="Courier New"/>
                <a:cs typeface="Courier New"/>
                <a:sym typeface="Courier New"/>
              </a:rPr>
              <a:t>                      {'ip': '192.0.2.1', 'netmask': '255.255.255.252'}]</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rgbClr val="F4CCCC"/>
                </a:highlight>
                <a:latin typeface="Courier New"/>
                <a:ea typeface="Courier New"/>
                <a:cs typeface="Courier New"/>
                <a:sym typeface="Courier New"/>
              </a:rPr>
              <a:t>ietf_ipv4</a:t>
            </a:r>
            <a:r>
              <a:rPr b="1" lang="en" sz="1100">
                <a:solidFill>
                  <a:schemeClr val="lt1"/>
                </a:solidFill>
                <a:highlight>
                  <a:srgbClr val="EFEFEF"/>
                </a:highlight>
                <a:latin typeface="Courier New"/>
                <a:ea typeface="Courier New"/>
                <a:cs typeface="Courier New"/>
                <a:sym typeface="Courier New"/>
              </a:rPr>
              <a:t>          =  {'address': [{'ip': '192.168.56.101', 'netmask': '255.255.255.0'}]}</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1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Recognize Data Type &amp; Select IP Address</a:t>
            </a:r>
            <a:br>
              <a:rPr b="1" lang="en" sz="1800">
                <a:solidFill>
                  <a:schemeClr val="lt1"/>
                </a:solidFill>
                <a:highlight>
                  <a:schemeClr val="accent1"/>
                </a:highlight>
              </a:rPr>
            </a:br>
            <a:endParaRPr b="1" sz="600">
              <a:solidFill>
                <a:schemeClr val="lt1"/>
              </a:solidFill>
              <a:highlight>
                <a:schemeClr val="accent1"/>
              </a:highlight>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print(</a:t>
            </a:r>
            <a:r>
              <a:rPr b="1" lang="en" sz="1100">
                <a:solidFill>
                  <a:schemeClr val="lt1"/>
                </a:solidFill>
                <a:highlight>
                  <a:srgbClr val="EFEFEF"/>
                </a:highlight>
                <a:latin typeface="Courier New"/>
                <a:ea typeface="Courier New"/>
                <a:cs typeface="Courier New"/>
                <a:sym typeface="Courier New"/>
              </a:rPr>
              <a:t>type</a:t>
            </a:r>
            <a:r>
              <a:rPr b="1" lang="en" sz="1100">
                <a:solidFill>
                  <a:schemeClr val="lt1"/>
                </a:solidFill>
                <a:highlight>
                  <a:schemeClr val="accent1"/>
                </a:highlight>
                <a:latin typeface="Courier New"/>
                <a:ea typeface="Courier New"/>
                <a:cs typeface="Courier New"/>
                <a:sym typeface="Courier New"/>
              </a:rPr>
              <a:t>(</a:t>
            </a:r>
            <a:r>
              <a:rPr b="1" lang="en" sz="1100">
                <a:solidFill>
                  <a:schemeClr val="lt1"/>
                </a:solidFill>
                <a:highlight>
                  <a:srgbClr val="FFF2CC"/>
                </a:highlight>
                <a:latin typeface="Courier New"/>
                <a:ea typeface="Courier New"/>
                <a:cs typeface="Courier New"/>
                <a:sym typeface="Courier New"/>
              </a:rPr>
              <a:t>single_address</a:t>
            </a:r>
            <a:r>
              <a:rPr b="1" lang="en" sz="1100">
                <a:solidFill>
                  <a:schemeClr val="lt1"/>
                </a:solidFill>
                <a:highlight>
                  <a:schemeClr val="accent1"/>
                </a:highlight>
                <a:latin typeface="Courier New"/>
                <a:ea typeface="Courier New"/>
                <a:cs typeface="Courier New"/>
                <a:sym typeface="Courier New"/>
              </a:rPr>
              <a:t>))				=&gt;  </a:t>
            </a:r>
            <a:r>
              <a:rPr b="1" lang="en" sz="1100">
                <a:solidFill>
                  <a:schemeClr val="lt1"/>
                </a:solidFill>
                <a:highlight>
                  <a:srgbClr val="EFEFEF"/>
                </a:highlight>
                <a:latin typeface="Courier New"/>
                <a:ea typeface="Courier New"/>
                <a:cs typeface="Courier New"/>
                <a:sym typeface="Courier New"/>
              </a:rPr>
              <a:t>&lt;class 'dict'&gt;</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a:t>
            </a:r>
            <a:endParaRPr b="1" sz="11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print(</a:t>
            </a:r>
            <a:r>
              <a:rPr b="1" lang="en" sz="1100">
                <a:solidFill>
                  <a:schemeClr val="lt1"/>
                </a:solidFill>
                <a:highlight>
                  <a:srgbClr val="EFEFEF"/>
                </a:highlight>
                <a:latin typeface="Courier New"/>
                <a:ea typeface="Courier New"/>
                <a:cs typeface="Courier New"/>
                <a:sym typeface="Courier New"/>
              </a:rPr>
              <a:t>type</a:t>
            </a:r>
            <a:r>
              <a:rPr b="1" lang="en" sz="1100">
                <a:solidFill>
                  <a:schemeClr val="lt1"/>
                </a:solidFill>
                <a:highlight>
                  <a:schemeClr val="accent1"/>
                </a:highlight>
                <a:latin typeface="Courier New"/>
                <a:ea typeface="Courier New"/>
                <a:cs typeface="Courier New"/>
                <a:sym typeface="Courier New"/>
              </a:rPr>
              <a:t>(</a:t>
            </a:r>
            <a:r>
              <a:rPr b="1" lang="en" sz="1100">
                <a:solidFill>
                  <a:schemeClr val="lt1"/>
                </a:solidFill>
                <a:highlight>
                  <a:srgbClr val="B6D7A8"/>
                </a:highlight>
                <a:latin typeface="Courier New"/>
                <a:ea typeface="Courier New"/>
                <a:cs typeface="Courier New"/>
                <a:sym typeface="Courier New"/>
              </a:rPr>
              <a:t>multiple_addresses</a:t>
            </a:r>
            <a:r>
              <a:rPr b="1" lang="en" sz="1100">
                <a:solidFill>
                  <a:schemeClr val="lt1"/>
                </a:solidFill>
                <a:highlight>
                  <a:schemeClr val="accent1"/>
                </a:highlight>
                <a:latin typeface="Courier New"/>
                <a:ea typeface="Courier New"/>
                <a:cs typeface="Courier New"/>
                <a:sym typeface="Courier New"/>
              </a:rPr>
              <a:t>))			</a:t>
            </a:r>
            <a:r>
              <a:rPr b="1" lang="en" sz="1100">
                <a:solidFill>
                  <a:schemeClr val="lt1"/>
                </a:solidFill>
                <a:highlight>
                  <a:schemeClr val="accent1"/>
                </a:highlight>
                <a:latin typeface="Courier New"/>
                <a:ea typeface="Courier New"/>
                <a:cs typeface="Courier New"/>
                <a:sym typeface="Courier New"/>
              </a:rPr>
              <a:t>=&gt;  </a:t>
            </a:r>
            <a:r>
              <a:rPr b="1" lang="en" sz="1100">
                <a:solidFill>
                  <a:schemeClr val="lt1"/>
                </a:solidFill>
                <a:highlight>
                  <a:srgbClr val="EFEFEF"/>
                </a:highlight>
                <a:latin typeface="Courier New"/>
                <a:ea typeface="Courier New"/>
                <a:cs typeface="Courier New"/>
                <a:sym typeface="Courier New"/>
              </a:rPr>
              <a:t>&lt;class 'list'&gt;</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a:t>
            </a:r>
            <a:endParaRPr b="1" sz="11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print(</a:t>
            </a:r>
            <a:r>
              <a:rPr b="1" lang="en" sz="1100">
                <a:solidFill>
                  <a:schemeClr val="lt1"/>
                </a:solidFill>
                <a:highlight>
                  <a:srgbClr val="EFEFEF"/>
                </a:highlight>
                <a:latin typeface="Courier New"/>
                <a:ea typeface="Courier New"/>
                <a:cs typeface="Courier New"/>
                <a:sym typeface="Courier New"/>
              </a:rPr>
              <a:t>type</a:t>
            </a:r>
            <a:r>
              <a:rPr b="1" lang="en" sz="1100">
                <a:solidFill>
                  <a:schemeClr val="lt1"/>
                </a:solidFill>
                <a:highlight>
                  <a:schemeClr val="accent1"/>
                </a:highlight>
                <a:latin typeface="Courier New"/>
                <a:ea typeface="Courier New"/>
                <a:cs typeface="Courier New"/>
                <a:sym typeface="Courier New"/>
              </a:rPr>
              <a:t>(</a:t>
            </a:r>
            <a:r>
              <a:rPr b="1" lang="en" sz="1100">
                <a:solidFill>
                  <a:schemeClr val="lt1"/>
                </a:solidFill>
                <a:highlight>
                  <a:srgbClr val="E6B8AF"/>
                </a:highlight>
                <a:latin typeface="Courier New"/>
                <a:ea typeface="Courier New"/>
                <a:cs typeface="Courier New"/>
                <a:sym typeface="Courier New"/>
              </a:rPr>
              <a:t>ietf_ipv4</a:t>
            </a:r>
            <a:r>
              <a:rPr b="1" lang="en" sz="1100">
                <a:solidFill>
                  <a:schemeClr val="lt1"/>
                </a:solidFill>
                <a:highlight>
                  <a:schemeClr val="accent1"/>
                </a:highlight>
                <a:latin typeface="Courier New"/>
                <a:ea typeface="Courier New"/>
                <a:cs typeface="Courier New"/>
                <a:sym typeface="Courier New"/>
              </a:rPr>
              <a:t>))				</a:t>
            </a:r>
            <a:r>
              <a:rPr b="1" lang="en" sz="1100">
                <a:solidFill>
                  <a:schemeClr val="lt1"/>
                </a:solidFill>
                <a:highlight>
                  <a:schemeClr val="accent1"/>
                </a:highlight>
                <a:latin typeface="Courier New"/>
                <a:ea typeface="Courier New"/>
                <a:cs typeface="Courier New"/>
                <a:sym typeface="Courier New"/>
              </a:rPr>
              <a:t>=&gt;  </a:t>
            </a:r>
            <a:r>
              <a:rPr b="1" lang="en" sz="1100">
                <a:solidFill>
                  <a:schemeClr val="lt1"/>
                </a:solidFill>
                <a:highlight>
                  <a:srgbClr val="EFEFEF"/>
                </a:highlight>
                <a:latin typeface="Courier New"/>
                <a:ea typeface="Courier New"/>
                <a:cs typeface="Courier New"/>
                <a:sym typeface="Courier New"/>
              </a:rPr>
              <a:t>&lt;class 'dict'&gt;</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a:t>
            </a:r>
            <a:endParaRPr b="1" sz="11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print(</a:t>
            </a:r>
            <a:r>
              <a:rPr b="1" lang="en" sz="1100">
                <a:solidFill>
                  <a:schemeClr val="lt1"/>
                </a:solidFill>
                <a:highlight>
                  <a:srgbClr val="E6B8AF"/>
                </a:highlight>
                <a:latin typeface="Courier New"/>
                <a:ea typeface="Courier New"/>
                <a:cs typeface="Courier New"/>
                <a:sym typeface="Courier New"/>
              </a:rPr>
              <a:t>ietf_ipv4</a:t>
            </a:r>
            <a:r>
              <a:rPr b="1" lang="en" sz="1100">
                <a:solidFill>
                  <a:schemeClr val="lt1"/>
                </a:solidFill>
                <a:highlight>
                  <a:srgbClr val="EFEFEF"/>
                </a:highlight>
                <a:latin typeface="Courier New"/>
                <a:ea typeface="Courier New"/>
                <a:cs typeface="Courier New"/>
                <a:sym typeface="Courier New"/>
              </a:rPr>
              <a:t>['address'][0]['ip']</a:t>
            </a:r>
            <a:r>
              <a:rPr b="1" lang="en" sz="1100">
                <a:solidFill>
                  <a:schemeClr val="lt1"/>
                </a:solidFill>
                <a:highlight>
                  <a:schemeClr val="accent1"/>
                </a:highlight>
                <a:latin typeface="Courier New"/>
                <a:ea typeface="Courier New"/>
                <a:cs typeface="Courier New"/>
                <a:sym typeface="Courier New"/>
              </a:rPr>
              <a:t>)		</a:t>
            </a:r>
            <a:r>
              <a:rPr b="1" lang="en" sz="1100">
                <a:solidFill>
                  <a:schemeClr val="lt1"/>
                </a:solidFill>
                <a:highlight>
                  <a:schemeClr val="accent1"/>
                </a:highlight>
                <a:latin typeface="Courier New"/>
                <a:ea typeface="Courier New"/>
                <a:cs typeface="Courier New"/>
                <a:sym typeface="Courier New"/>
              </a:rPr>
              <a:t>=&gt;  </a:t>
            </a:r>
            <a:r>
              <a:rPr b="1" lang="en" sz="1100">
                <a:solidFill>
                  <a:schemeClr val="lt1"/>
                </a:solidFill>
                <a:highlight>
                  <a:srgbClr val="EFEFEF"/>
                </a:highlight>
                <a:latin typeface="Courier New"/>
                <a:ea typeface="Courier New"/>
                <a:cs typeface="Courier New"/>
                <a:sym typeface="Courier New"/>
              </a:rPr>
              <a:t>192.168.56.101</a:t>
            </a:r>
            <a:endParaRPr b="1" sz="11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1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a:t>
            </a:r>
            <a:r>
              <a:rPr lang="en"/>
              <a:t> B - </a:t>
            </a:r>
            <a:r>
              <a:rPr lang="en"/>
              <a:t>Managing IP Prefixes with Python</a:t>
            </a:r>
            <a:endParaRPr/>
          </a:p>
        </p:txBody>
      </p:sp>
      <p:sp>
        <p:nvSpPr>
          <p:cNvPr id="217" name="Google Shape;217;p34"/>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Python Data Structure for Network Prefixes and Subnet Masks (</a:t>
            </a:r>
            <a:r>
              <a:rPr i="1" lang="en" sz="1800">
                <a:solidFill>
                  <a:schemeClr val="lt2"/>
                </a:solidFill>
                <a:highlight>
                  <a:schemeClr val="accent1"/>
                </a:highlight>
              </a:rPr>
              <a:t>fragment</a:t>
            </a:r>
            <a:r>
              <a:rPr lang="en" sz="1800">
                <a:solidFill>
                  <a:schemeClr val="lt2"/>
                </a:solidFill>
                <a:highlight>
                  <a:schemeClr val="accent1"/>
                </a:highlight>
              </a:rPr>
              <a:t>)</a:t>
            </a:r>
            <a:endParaRPr sz="1800">
              <a:solidFill>
                <a:schemeClr val="lt2"/>
              </a:solidFill>
              <a:highlight>
                <a:schemeClr val="accent1"/>
              </a:highlight>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rgbClr val="FFFF00"/>
                </a:highlight>
                <a:latin typeface="Courier New"/>
                <a:ea typeface="Courier New"/>
                <a:cs typeface="Courier New"/>
                <a:sym typeface="Courier New"/>
              </a:rPr>
              <a:t>prefix_subnet_masks = </a:t>
            </a:r>
            <a:r>
              <a:rPr b="1" lang="en" sz="1500">
                <a:solidFill>
                  <a:schemeClr val="lt1"/>
                </a:solidFill>
                <a:highlight>
                  <a:schemeClr val="lt2"/>
                </a:highlight>
                <a:latin typeface="Courier New"/>
                <a:ea typeface="Courier New"/>
                <a:cs typeface="Courier New"/>
                <a:sym typeface="Courier New"/>
              </a:rPr>
              <a:t>{</a:t>
            </a:r>
            <a:endParaRPr b="1" sz="1500">
              <a:solidFill>
                <a:schemeClr val="lt1"/>
              </a:solidFill>
              <a:highlight>
                <a:schemeClr val="lt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lt2"/>
                </a:highlight>
                <a:latin typeface="Courier New"/>
                <a:ea typeface="Courier New"/>
                <a:cs typeface="Courier New"/>
                <a:sym typeface="Courier New"/>
              </a:rPr>
              <a:t>    '/24': '255.255.255.0',</a:t>
            </a:r>
            <a:endParaRPr b="1" sz="1100">
              <a:solidFill>
                <a:schemeClr val="lt1"/>
              </a:solidFill>
              <a:highlight>
                <a:schemeClr val="lt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lt2"/>
                </a:highlight>
                <a:latin typeface="Courier New"/>
                <a:ea typeface="Courier New"/>
                <a:cs typeface="Courier New"/>
                <a:sym typeface="Courier New"/>
              </a:rPr>
              <a:t>    '/25': '255.255.255.128',</a:t>
            </a:r>
            <a:endParaRPr b="1" sz="1100">
              <a:solidFill>
                <a:schemeClr val="lt1"/>
              </a:solidFill>
              <a:highlight>
                <a:schemeClr val="lt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lt2"/>
                </a:highlight>
                <a:latin typeface="Courier New"/>
                <a:ea typeface="Courier New"/>
                <a:cs typeface="Courier New"/>
                <a:sym typeface="Courier New"/>
              </a:rPr>
              <a:t>    '/26': '255.255.255.192'</a:t>
            </a:r>
            <a:endParaRPr b="1" sz="1100">
              <a:solidFill>
                <a:schemeClr val="lt1"/>
              </a:solidFill>
              <a:highlight>
                <a:schemeClr val="lt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lt1"/>
                </a:solidFill>
                <a:highlight>
                  <a:schemeClr val="lt2"/>
                </a:highlight>
                <a:latin typeface="Courier New"/>
                <a:ea typeface="Courier New"/>
                <a:cs typeface="Courier New"/>
                <a:sym typeface="Courier New"/>
              </a:rPr>
              <a:t> </a:t>
            </a:r>
            <a:r>
              <a:rPr b="1" lang="en" sz="1400">
                <a:solidFill>
                  <a:schemeClr val="lt1"/>
                </a:solidFill>
                <a:highlight>
                  <a:schemeClr val="lt2"/>
                </a:highlight>
                <a:latin typeface="Courier New"/>
                <a:ea typeface="Courier New"/>
                <a:cs typeface="Courier New"/>
                <a:sym typeface="Courier New"/>
              </a:rPr>
              <a:t>  }</a:t>
            </a:r>
            <a:br>
              <a:rPr b="1" lang="en" sz="1400">
                <a:solidFill>
                  <a:schemeClr val="lt1"/>
                </a:solidFill>
                <a:highlight>
                  <a:schemeClr val="accent1"/>
                </a:highlight>
                <a:latin typeface="Courier New"/>
                <a:ea typeface="Courier New"/>
                <a:cs typeface="Courier New"/>
                <a:sym typeface="Courier New"/>
              </a:rPr>
            </a:br>
            <a:endParaRPr b="1" sz="10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chemeClr val="lt2"/>
                </a:solidFill>
                <a:highlight>
                  <a:schemeClr val="accent1"/>
                </a:highlight>
                <a:latin typeface="Courier New"/>
                <a:ea typeface="Courier New"/>
                <a:cs typeface="Courier New"/>
                <a:sym typeface="Courier New"/>
              </a:rPr>
              <a:t># example 1 </a:t>
            </a:r>
            <a:r>
              <a:rPr lang="en">
                <a:solidFill>
                  <a:schemeClr val="lt2"/>
                </a:solidFill>
                <a:highlight>
                  <a:schemeClr val="accent1"/>
                </a:highlight>
                <a:latin typeface="Courier New"/>
                <a:ea typeface="Courier New"/>
                <a:cs typeface="Courier New"/>
                <a:sym typeface="Courier New"/>
              </a:rPr>
              <a:t>-- using square brackets to select a key</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lt1"/>
                </a:solidFill>
                <a:highlight>
                  <a:srgbClr val="EFEFEF"/>
                </a:highlight>
                <a:latin typeface="Courier New"/>
                <a:ea typeface="Courier New"/>
                <a:cs typeface="Courier New"/>
                <a:sym typeface="Courier New"/>
              </a:rPr>
              <a:t>subnet_mask_1 = prefix_subnet_masks</a:t>
            </a:r>
            <a:r>
              <a:rPr b="1" lang="en" sz="1400">
                <a:solidFill>
                  <a:schemeClr val="lt1"/>
                </a:solidFill>
                <a:highlight>
                  <a:srgbClr val="FFFF00"/>
                </a:highlight>
                <a:latin typeface="Courier New"/>
                <a:ea typeface="Courier New"/>
                <a:cs typeface="Courier New"/>
                <a:sym typeface="Courier New"/>
              </a:rPr>
              <a:t>['/24']</a:t>
            </a:r>
            <a:r>
              <a:rPr b="1" lang="en" sz="1200">
                <a:solidFill>
                  <a:schemeClr val="lt1"/>
                </a:solidFill>
                <a:latin typeface="Courier New"/>
                <a:ea typeface="Courier New"/>
                <a:cs typeface="Courier New"/>
                <a:sym typeface="Courier New"/>
              </a:rPr>
              <a:t> </a:t>
            </a:r>
            <a:endParaRPr b="1" sz="6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lt1"/>
                </a:solidFill>
                <a:highlight>
                  <a:schemeClr val="accent1"/>
                </a:highlight>
                <a:latin typeface="Courier New"/>
                <a:ea typeface="Courier New"/>
                <a:cs typeface="Courier New"/>
                <a:sym typeface="Courier New"/>
              </a:rPr>
              <a:t>O</a:t>
            </a:r>
            <a:r>
              <a:rPr b="1" lang="en" sz="1200">
                <a:solidFill>
                  <a:schemeClr val="lt1"/>
                </a:solidFill>
                <a:highlight>
                  <a:schemeClr val="accent1"/>
                </a:highlight>
                <a:latin typeface="Courier New"/>
                <a:ea typeface="Courier New"/>
                <a:cs typeface="Courier New"/>
                <a:sym typeface="Courier New"/>
              </a:rPr>
              <a:t>utput: 255.255.255.0</a:t>
            </a:r>
            <a:endParaRPr b="1" sz="12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chemeClr val="lt2"/>
                </a:solidFill>
                <a:highlight>
                  <a:schemeClr val="accent1"/>
                </a:highlight>
                <a:latin typeface="Courier New"/>
                <a:ea typeface="Courier New"/>
                <a:cs typeface="Courier New"/>
                <a:sym typeface="Courier New"/>
              </a:rPr>
              <a:t># example 2 </a:t>
            </a:r>
            <a:r>
              <a:rPr lang="en">
                <a:solidFill>
                  <a:schemeClr val="lt2"/>
                </a:solidFill>
                <a:highlight>
                  <a:schemeClr val="accent1"/>
                </a:highlight>
                <a:latin typeface="Courier New"/>
                <a:ea typeface="Courier New"/>
                <a:cs typeface="Courier New"/>
                <a:sym typeface="Courier New"/>
              </a:rPr>
              <a:t>-- using get() function to select a key</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lt1"/>
                </a:solidFill>
                <a:highlight>
                  <a:srgbClr val="EFEFEF"/>
                </a:highlight>
                <a:latin typeface="Courier New"/>
                <a:ea typeface="Courier New"/>
                <a:cs typeface="Courier New"/>
                <a:sym typeface="Courier New"/>
              </a:rPr>
              <a:t>subnet_mask_2 = prefix_subnet_masks.</a:t>
            </a:r>
            <a:r>
              <a:rPr b="1" lang="en" sz="1400">
                <a:solidFill>
                  <a:schemeClr val="lt1"/>
                </a:solidFill>
                <a:highlight>
                  <a:srgbClr val="FFFF00"/>
                </a:highlight>
                <a:latin typeface="Courier New"/>
                <a:ea typeface="Courier New"/>
                <a:cs typeface="Courier New"/>
                <a:sym typeface="Courier New"/>
              </a:rPr>
              <a:t>get('/26')</a:t>
            </a:r>
            <a:r>
              <a:rPr b="1" lang="en">
                <a:solidFill>
                  <a:schemeClr val="lt1"/>
                </a:solidFill>
                <a:highlight>
                  <a:srgbClr val="FFFF00"/>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endParaRPr b="1" sz="6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lt1"/>
                </a:solidFill>
                <a:highlight>
                  <a:schemeClr val="accent1"/>
                </a:highlight>
                <a:latin typeface="Courier New"/>
                <a:ea typeface="Courier New"/>
                <a:cs typeface="Courier New"/>
                <a:sym typeface="Courier New"/>
              </a:rPr>
              <a:t>O</a:t>
            </a:r>
            <a:r>
              <a:rPr b="1" lang="en" sz="1200">
                <a:solidFill>
                  <a:schemeClr val="lt1"/>
                </a:solidFill>
                <a:highlight>
                  <a:schemeClr val="accent1"/>
                </a:highlight>
                <a:latin typeface="Courier New"/>
                <a:ea typeface="Courier New"/>
                <a:cs typeface="Courier New"/>
                <a:sym typeface="Courier New"/>
              </a:rPr>
              <a:t>utput: 255.255.255.192</a:t>
            </a:r>
            <a:endParaRPr b="1" sz="2000">
              <a:solidFill>
                <a:schemeClr val="lt1"/>
              </a:solidFill>
              <a:highlight>
                <a:schemeClr val="accen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a:t>
            </a:r>
            <a:r>
              <a:rPr lang="en"/>
              <a:t> C - Managing IP Subnets with Python</a:t>
            </a:r>
            <a:endParaRPr/>
          </a:p>
        </p:txBody>
      </p:sp>
      <p:sp>
        <p:nvSpPr>
          <p:cNvPr id="223" name="Google Shape;223;p35"/>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Python </a:t>
            </a:r>
            <a:r>
              <a:rPr lang="en" sz="1800">
                <a:solidFill>
                  <a:schemeClr val="lt2"/>
                </a:solidFill>
              </a:rPr>
              <a:t>Data Structure for Network Subnet Masks and Prefixes (</a:t>
            </a:r>
            <a:r>
              <a:rPr i="1" lang="en" sz="1800">
                <a:solidFill>
                  <a:schemeClr val="lt2"/>
                </a:solidFill>
              </a:rPr>
              <a:t>fragment</a:t>
            </a:r>
            <a:r>
              <a:rPr lang="en" sz="1800">
                <a:solidFill>
                  <a:schemeClr val="lt2"/>
                </a:solidFill>
              </a:rPr>
              <a:t>)</a:t>
            </a:r>
            <a:endParaRPr sz="1800">
              <a:solidFill>
                <a:schemeClr val="lt2"/>
              </a:solidFill>
            </a:endParaRPr>
          </a:p>
          <a:p>
            <a:pPr indent="0" lvl="0" marL="0" rtl="0" algn="l">
              <a:spcBef>
                <a:spcPts val="0"/>
              </a:spcBef>
              <a:spcAft>
                <a:spcPts val="0"/>
              </a:spcAft>
              <a:buNone/>
            </a:pPr>
            <a:r>
              <a:t/>
            </a:r>
            <a:endParaRPr b="1" sz="1100">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00"/>
                </a:highlight>
                <a:latin typeface="Courier New"/>
                <a:ea typeface="Courier New"/>
                <a:cs typeface="Courier New"/>
                <a:sym typeface="Courier New"/>
              </a:rPr>
              <a:t>netmask_prefixes </a:t>
            </a:r>
            <a:r>
              <a:rPr b="1" lang="en" sz="1100">
                <a:solidFill>
                  <a:schemeClr val="lt1"/>
                </a:solidFill>
                <a:highlight>
                  <a:srgbClr val="FFFFFF"/>
                </a:highlight>
                <a:latin typeface="Courier New"/>
                <a:ea typeface="Courier New"/>
                <a:cs typeface="Courier New"/>
                <a:sym typeface="Courier New"/>
              </a:rPr>
              <a:t>= </a:t>
            </a:r>
            <a:r>
              <a:rPr b="1" lang="en" sz="1400">
                <a:solidFill>
                  <a:schemeClr val="lt1"/>
                </a:solidFill>
                <a:highlight>
                  <a:srgbClr val="FFFFFF"/>
                </a:highlight>
                <a:latin typeface="Courier New"/>
                <a:ea typeface="Courier New"/>
                <a:cs typeface="Courier New"/>
                <a:sym typeface="Courier New"/>
              </a:rPr>
              <a:t>{</a:t>
            </a:r>
            <a:endParaRPr b="1" sz="14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'255.255.255.252': '/30'</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,'255.255.255.248': '/29'</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,'255.255.255.240': '/28'</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,'255.255.255.224': '/27'</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,'255.255.255.192': '/26'</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,'255.255.255.128': '/25'</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,'255.255.255.0'  : '/24'</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lt1"/>
                </a:solidFill>
                <a:highlight>
                  <a:srgbClr val="FFFFFF"/>
                </a:highlight>
                <a:latin typeface="Courier New"/>
                <a:ea typeface="Courier New"/>
                <a:cs typeface="Courier New"/>
                <a:sym typeface="Courier New"/>
              </a:rPr>
              <a:t>    ,'255.255.254.0'  : '/23'</a:t>
            </a:r>
            <a:endParaRPr b="1" sz="11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400">
                <a:solidFill>
                  <a:schemeClr val="lt1"/>
                </a:solidFill>
                <a:highlight>
                  <a:srgbClr val="FFFFFF"/>
                </a:highlight>
                <a:latin typeface="Courier New"/>
                <a:ea typeface="Courier New"/>
                <a:cs typeface="Courier New"/>
                <a:sym typeface="Courier New"/>
              </a:rPr>
              <a:t>   }</a:t>
            </a:r>
            <a:endParaRPr b="1" sz="1400">
              <a:solidFill>
                <a:schemeClr val="lt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lt2"/>
                </a:solidFill>
                <a:latin typeface="Courier New"/>
                <a:ea typeface="Courier New"/>
                <a:cs typeface="Courier New"/>
                <a:sym typeface="Courier New"/>
              </a:rPr>
              <a:t># Adapt to code fragment below to produce the output given</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Prefix</a:t>
            </a:r>
            <a:r>
              <a:rPr lang="en" sz="1200">
                <a:solidFill>
                  <a:schemeClr val="lt1"/>
                </a:solidFill>
                <a:highlight>
                  <a:srgbClr val="EFEFEF"/>
                </a:highlight>
                <a:latin typeface="Courier New"/>
                <a:ea typeface="Courier New"/>
                <a:cs typeface="Courier New"/>
                <a:sym typeface="Courier New"/>
              </a:rPr>
              <a:t>_1 = </a:t>
            </a:r>
            <a:r>
              <a:rPr b="1" lang="en" sz="1200">
                <a:solidFill>
                  <a:schemeClr val="lt1"/>
                </a:solidFill>
                <a:highlight>
                  <a:srgbClr val="EFEFEF"/>
                </a:highlight>
                <a:latin typeface="Courier New"/>
                <a:ea typeface="Courier New"/>
                <a:cs typeface="Courier New"/>
                <a:sym typeface="Courier New"/>
              </a:rPr>
              <a:t>netmask_prefixes</a:t>
            </a:r>
            <a:r>
              <a:rPr b="1" lang="en" sz="1400">
                <a:highlight>
                  <a:srgbClr val="FFFF00"/>
                </a:highlight>
                <a:latin typeface="Courier New"/>
                <a:ea typeface="Courier New"/>
                <a:cs typeface="Courier New"/>
                <a:sym typeface="Courier New"/>
              </a:rPr>
              <a:t>[“your answer”]</a:t>
            </a:r>
            <a:r>
              <a:rPr lang="en" sz="1400">
                <a:solidFill>
                  <a:schemeClr val="lt2"/>
                </a:solidFill>
                <a:latin typeface="Courier New"/>
                <a:ea typeface="Courier New"/>
                <a:cs typeface="Courier New"/>
                <a:sym typeface="Courier New"/>
              </a:rPr>
              <a:t>   </a:t>
            </a:r>
            <a:endParaRPr sz="1400">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lt1"/>
                </a:solidFill>
                <a:highlight>
                  <a:schemeClr val="accent1"/>
                </a:highlight>
                <a:latin typeface="Courier New"/>
                <a:ea typeface="Courier New"/>
                <a:cs typeface="Courier New"/>
                <a:sym typeface="Courier New"/>
              </a:rPr>
              <a:t>O</a:t>
            </a:r>
            <a:r>
              <a:rPr b="1" lang="en">
                <a:solidFill>
                  <a:schemeClr val="lt1"/>
                </a:solidFill>
                <a:highlight>
                  <a:schemeClr val="accent1"/>
                </a:highlight>
                <a:latin typeface="Courier New"/>
                <a:ea typeface="Courier New"/>
                <a:cs typeface="Courier New"/>
                <a:sym typeface="Courier New"/>
              </a:rPr>
              <a:t>utput: /27</a:t>
            </a:r>
            <a:endParaRPr b="1">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lt1"/>
              </a:solidFill>
              <a:highlight>
                <a:schemeClr val="accen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 name="Shape 114"/>
        <p:cNvGrpSpPr/>
        <p:nvPr/>
      </p:nvGrpSpPr>
      <p:grpSpPr>
        <a:xfrm>
          <a:off x="0" y="0"/>
          <a:ext cx="0" cy="0"/>
          <a:chOff x="0" y="0"/>
          <a:chExt cx="0" cy="0"/>
        </a:xfrm>
      </p:grpSpPr>
      <p:sp>
        <p:nvSpPr>
          <p:cNvPr id="115" name="Google Shape;115;p18"/>
          <p:cNvSpPr txBox="1"/>
          <p:nvPr>
            <p:ph idx="1" type="body"/>
          </p:nvPr>
        </p:nvSpPr>
        <p:spPr>
          <a:xfrm>
            <a:off x="4346225" y="823525"/>
            <a:ext cx="2377500" cy="3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Consolas"/>
                <a:ea typeface="Consolas"/>
                <a:cs typeface="Consolas"/>
                <a:sym typeface="Consolas"/>
              </a:rPr>
              <a:t>Yvan Rooseleer</a:t>
            </a:r>
            <a:br>
              <a:rPr lang="en" sz="1200">
                <a:solidFill>
                  <a:schemeClr val="lt1"/>
                </a:solidFill>
                <a:latin typeface="Consolas"/>
                <a:ea typeface="Consolas"/>
                <a:cs typeface="Consolas"/>
                <a:sym typeface="Consolas"/>
              </a:rPr>
            </a:br>
            <a:r>
              <a:rPr lang="en" sz="900">
                <a:solidFill>
                  <a:schemeClr val="lt1"/>
                </a:solidFill>
                <a:latin typeface="Consolas"/>
                <a:ea typeface="Consolas"/>
                <a:cs typeface="Consolas"/>
                <a:sym typeface="Consolas"/>
              </a:rPr>
              <a:t>Brussels, Belgium</a:t>
            </a:r>
            <a:br>
              <a:rPr lang="en" sz="1000">
                <a:solidFill>
                  <a:schemeClr val="lt1"/>
                </a:solidFill>
                <a:latin typeface="Consolas"/>
                <a:ea typeface="Consolas"/>
                <a:cs typeface="Consolas"/>
                <a:sym typeface="Consolas"/>
              </a:rPr>
            </a:br>
            <a:br>
              <a:rPr lang="en" sz="500">
                <a:solidFill>
                  <a:schemeClr val="lt1"/>
                </a:solidFill>
                <a:latin typeface="Consolas"/>
                <a:ea typeface="Consolas"/>
                <a:cs typeface="Consolas"/>
                <a:sym typeface="Consolas"/>
              </a:rPr>
            </a:br>
            <a:r>
              <a:rPr b="1" lang="en">
                <a:solidFill>
                  <a:schemeClr val="lt2"/>
                </a:solidFill>
                <a:latin typeface="Consolas"/>
                <a:ea typeface="Consolas"/>
                <a:cs typeface="Consolas"/>
                <a:sym typeface="Consolas"/>
              </a:rPr>
              <a:t>Senior Lecturer</a:t>
            </a:r>
            <a:br>
              <a:rPr lang="en" sz="1000">
                <a:solidFill>
                  <a:schemeClr val="lt2"/>
                </a:solidFill>
                <a:latin typeface="Consolas"/>
                <a:ea typeface="Consolas"/>
                <a:cs typeface="Consolas"/>
                <a:sym typeface="Consolas"/>
              </a:rPr>
            </a:br>
            <a:r>
              <a:rPr b="1" lang="en" sz="1000">
                <a:solidFill>
                  <a:schemeClr val="lt2"/>
                </a:solidFill>
                <a:latin typeface="Consolas"/>
                <a:ea typeface="Consolas"/>
                <a:cs typeface="Consolas"/>
                <a:sym typeface="Consolas"/>
              </a:rPr>
              <a:t>Odisee, Brussels</a:t>
            </a:r>
            <a:br>
              <a:rPr b="1" lang="en" sz="1000">
                <a:solidFill>
                  <a:schemeClr val="lt2"/>
                </a:solidFill>
                <a:latin typeface="Consolas"/>
                <a:ea typeface="Consolas"/>
                <a:cs typeface="Consolas"/>
                <a:sym typeface="Consolas"/>
              </a:rPr>
            </a:br>
            <a:r>
              <a:rPr b="1" lang="en" sz="1000">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University of Applied Sciences</a:t>
            </a:r>
            <a:br>
              <a:rPr lang="en" sz="1000">
                <a:solidFill>
                  <a:schemeClr val="lt2"/>
                </a:solidFill>
                <a:latin typeface="Consolas"/>
                <a:ea typeface="Consolas"/>
                <a:cs typeface="Consolas"/>
                <a:sym typeface="Consolas"/>
              </a:rPr>
            </a:br>
            <a:br>
              <a:rPr b="1" lang="en" sz="500">
                <a:solidFill>
                  <a:schemeClr val="lt2"/>
                </a:solidFill>
                <a:latin typeface="Consolas"/>
                <a:ea typeface="Consolas"/>
                <a:cs typeface="Consolas"/>
                <a:sym typeface="Consolas"/>
              </a:rPr>
            </a:br>
            <a:r>
              <a:rPr b="1" lang="en">
                <a:solidFill>
                  <a:schemeClr val="lt2"/>
                </a:solidFill>
                <a:latin typeface="Consolas"/>
                <a:ea typeface="Consolas"/>
                <a:cs typeface="Consolas"/>
                <a:sym typeface="Consolas"/>
              </a:rPr>
              <a:t>BiASC Country Manager</a:t>
            </a:r>
            <a:br>
              <a:rPr lang="en" sz="1000">
                <a:solidFill>
                  <a:schemeClr val="lt2"/>
                </a:solidFill>
                <a:latin typeface="Consolas"/>
                <a:ea typeface="Consolas"/>
                <a:cs typeface="Consolas"/>
                <a:sym typeface="Consolas"/>
              </a:rPr>
            </a:br>
            <a:r>
              <a:rPr lang="en" sz="1000">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Instructor Trainer</a:t>
            </a:r>
            <a:br>
              <a:rPr b="1" lang="en" sz="1000">
                <a:solidFill>
                  <a:schemeClr val="lt2"/>
                </a:solidFill>
                <a:latin typeface="Consolas"/>
                <a:ea typeface="Consolas"/>
                <a:cs typeface="Consolas"/>
                <a:sym typeface="Consolas"/>
              </a:rPr>
            </a:br>
            <a:br>
              <a:rPr lang="en" sz="500">
                <a:solidFill>
                  <a:schemeClr val="lt2"/>
                </a:solidFill>
                <a:latin typeface="Consolas"/>
                <a:ea typeface="Consolas"/>
                <a:cs typeface="Consolas"/>
                <a:sym typeface="Consolas"/>
              </a:rPr>
            </a:br>
            <a:r>
              <a:rPr b="1" lang="en" sz="900">
                <a:solidFill>
                  <a:schemeClr val="lt2"/>
                </a:solidFill>
                <a:latin typeface="Consolas"/>
                <a:ea typeface="Consolas"/>
                <a:cs typeface="Consolas"/>
                <a:sym typeface="Consolas"/>
              </a:rPr>
              <a:t>&gt; 10.000 h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Software Development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Development</a:t>
            </a:r>
            <a:br>
              <a:rPr lang="en" sz="900">
                <a:solidFill>
                  <a:schemeClr val="lt2"/>
                </a:solidFill>
                <a:latin typeface="Consolas"/>
                <a:ea typeface="Consolas"/>
                <a:cs typeface="Consolas"/>
                <a:sym typeface="Consolas"/>
              </a:rPr>
            </a:br>
            <a:r>
              <a:rPr b="1" lang="en" sz="900">
                <a:solidFill>
                  <a:schemeClr val="lt2"/>
                </a:solidFill>
                <a:latin typeface="Consolas"/>
                <a:ea typeface="Consolas"/>
                <a:cs typeface="Consolas"/>
                <a:sym typeface="Consolas"/>
              </a:rPr>
              <a:t>&gt; 10.000 h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Administration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IT Infrastructure Management</a:t>
            </a:r>
            <a:br>
              <a:rPr lang="en" sz="900">
                <a:solidFill>
                  <a:schemeClr val="lt2"/>
                </a:solidFill>
                <a:latin typeface="Consolas"/>
                <a:ea typeface="Consolas"/>
                <a:cs typeface="Consolas"/>
                <a:sym typeface="Consolas"/>
              </a:rPr>
            </a:br>
            <a:r>
              <a:rPr b="1" lang="en" sz="900">
                <a:solidFill>
                  <a:schemeClr val="lt2"/>
                </a:solidFill>
                <a:latin typeface="Consolas"/>
                <a:ea typeface="Consolas"/>
                <a:cs typeface="Consolas"/>
                <a:sym typeface="Consolas"/>
              </a:rPr>
              <a:t>&gt; 10.000 h</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Network &amp; Security Management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Problem-based challenges</a:t>
            </a:r>
            <a:endParaRPr sz="900">
              <a:solidFill>
                <a:schemeClr val="lt2"/>
              </a:solidFill>
              <a:latin typeface="Consolas"/>
              <a:ea typeface="Consolas"/>
              <a:cs typeface="Consolas"/>
              <a:sym typeface="Consolas"/>
            </a:endParaRPr>
          </a:p>
        </p:txBody>
      </p:sp>
      <p:pic>
        <p:nvPicPr>
          <p:cNvPr id="116" name="Google Shape;116;p18"/>
          <p:cNvPicPr preferRelativeResize="0"/>
          <p:nvPr/>
        </p:nvPicPr>
        <p:blipFill>
          <a:blip r:embed="rId3">
            <a:alphaModFix/>
          </a:blip>
          <a:stretch>
            <a:fillRect/>
          </a:stretch>
        </p:blipFill>
        <p:spPr>
          <a:xfrm>
            <a:off x="6766550" y="986788"/>
            <a:ext cx="2377440" cy="3169919"/>
          </a:xfrm>
          <a:prstGeom prst="rect">
            <a:avLst/>
          </a:prstGeom>
          <a:noFill/>
          <a:ln>
            <a:noFill/>
          </a:ln>
        </p:spPr>
      </p:pic>
      <p:pic>
        <p:nvPicPr>
          <p:cNvPr id="117" name="Google Shape;117;p18"/>
          <p:cNvPicPr preferRelativeResize="0"/>
          <p:nvPr/>
        </p:nvPicPr>
        <p:blipFill>
          <a:blip r:embed="rId4">
            <a:alphaModFix/>
          </a:blip>
          <a:stretch>
            <a:fillRect/>
          </a:stretch>
        </p:blipFill>
        <p:spPr>
          <a:xfrm>
            <a:off x="0" y="969000"/>
            <a:ext cx="4274026" cy="3205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4681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YANG Data Model  =&gt; RESTCONF JSON Example </a:t>
            </a:r>
            <a:endParaRPr sz="2400"/>
          </a:p>
        </p:txBody>
      </p:sp>
      <p:pic>
        <p:nvPicPr>
          <p:cNvPr id="229" name="Google Shape;229;p36"/>
          <p:cNvPicPr preferRelativeResize="0"/>
          <p:nvPr/>
        </p:nvPicPr>
        <p:blipFill>
          <a:blip r:embed="rId3">
            <a:alphaModFix/>
          </a:blip>
          <a:stretch>
            <a:fillRect/>
          </a:stretch>
        </p:blipFill>
        <p:spPr>
          <a:xfrm>
            <a:off x="152400" y="1113275"/>
            <a:ext cx="3991087" cy="3820975"/>
          </a:xfrm>
          <a:prstGeom prst="rect">
            <a:avLst/>
          </a:prstGeom>
          <a:noFill/>
          <a:ln>
            <a:noFill/>
          </a:ln>
        </p:spPr>
      </p:pic>
      <p:pic>
        <p:nvPicPr>
          <p:cNvPr id="230" name="Google Shape;230;p36"/>
          <p:cNvPicPr preferRelativeResize="0"/>
          <p:nvPr/>
        </p:nvPicPr>
        <p:blipFill>
          <a:blip r:embed="rId4">
            <a:alphaModFix/>
          </a:blip>
          <a:stretch>
            <a:fillRect/>
          </a:stretch>
        </p:blipFill>
        <p:spPr>
          <a:xfrm>
            <a:off x="4295887" y="1170125"/>
            <a:ext cx="4695714" cy="32760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Response Data from CSR1000v</a:t>
            </a:r>
            <a:endParaRPr/>
          </a:p>
        </p:txBody>
      </p:sp>
      <p:sp>
        <p:nvSpPr>
          <p:cNvPr id="236" name="Google Shape;236;p3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1600"/>
              </a:spcBef>
              <a:spcAft>
                <a:spcPts val="0"/>
              </a:spcAft>
              <a:buNone/>
            </a:pPr>
            <a:r>
              <a:rPr lang="en" sz="1800">
                <a:solidFill>
                  <a:schemeClr val="lt2"/>
                </a:solidFill>
                <a:highlight>
                  <a:schemeClr val="accent1"/>
                </a:highlight>
              </a:rPr>
              <a:t>RESTCONF </a:t>
            </a:r>
            <a:r>
              <a:rPr lang="en" sz="1800">
                <a:solidFill>
                  <a:schemeClr val="lt2"/>
                </a:solidFill>
                <a:highlight>
                  <a:schemeClr val="accent1"/>
                </a:highlight>
              </a:rPr>
              <a:t>URL Example</a:t>
            </a:r>
            <a:br>
              <a:rPr b="1" lang="en" sz="1600">
                <a:solidFill>
                  <a:schemeClr val="lt2"/>
                </a:solidFill>
                <a:highlight>
                  <a:schemeClr val="accent1"/>
                </a:highlight>
              </a:rPr>
            </a:br>
            <a:r>
              <a:rPr b="1" lang="en">
                <a:solidFill>
                  <a:schemeClr val="lt1"/>
                </a:solidFill>
                <a:highlight>
                  <a:srgbClr val="EFEFEF"/>
                </a:highlight>
              </a:rPr>
              <a:t>URL: </a:t>
            </a:r>
            <a:r>
              <a:rPr lang="en">
                <a:solidFill>
                  <a:schemeClr val="lt1"/>
                </a:solidFill>
                <a:highlight>
                  <a:srgbClr val="EFEFEF"/>
                </a:highlight>
                <a:latin typeface="Courier New"/>
                <a:ea typeface="Courier New"/>
                <a:cs typeface="Courier New"/>
                <a:sym typeface="Courier New"/>
              </a:rPr>
              <a:t>"</a:t>
            </a:r>
            <a:r>
              <a:rPr lang="en">
                <a:solidFill>
                  <a:schemeClr val="lt1"/>
                </a:solidFill>
                <a:highlight>
                  <a:srgbClr val="EFEFEF"/>
                </a:highlight>
              </a:rPr>
              <a:t>https://192.168.56.101/restconf/data/ietf-interfaces:interfaces</a:t>
            </a:r>
            <a:r>
              <a:rPr lang="en">
                <a:solidFill>
                  <a:schemeClr val="lt1"/>
                </a:solidFill>
                <a:highlight>
                  <a:srgbClr val="EFEFEF"/>
                </a:highlight>
                <a:latin typeface="Courier New"/>
                <a:ea typeface="Courier New"/>
                <a:cs typeface="Courier New"/>
                <a:sym typeface="Courier New"/>
              </a:rPr>
              <a:t>"</a:t>
            </a:r>
            <a:br>
              <a:rPr i="1" lang="en" sz="1000">
                <a:solidFill>
                  <a:schemeClr val="lt1"/>
                </a:solidFill>
                <a:latin typeface="Courier New"/>
                <a:ea typeface="Courier New"/>
                <a:cs typeface="Courier New"/>
                <a:sym typeface="Courier New"/>
              </a:rPr>
            </a:br>
            <a:r>
              <a:rPr i="1" lang="en" sz="1000">
                <a:solidFill>
                  <a:schemeClr val="lt1"/>
                </a:solidFill>
              </a:rPr>
              <a:t>Authentication header needed</a:t>
            </a:r>
            <a:endParaRPr i="1" sz="1000">
              <a:solidFill>
                <a:schemeClr val="lt1"/>
              </a:solidFill>
            </a:endParaRPr>
          </a:p>
          <a:p>
            <a:pPr indent="0" lvl="0" marL="0" rtl="0" algn="l">
              <a:spcBef>
                <a:spcPts val="1600"/>
              </a:spcBef>
              <a:spcAft>
                <a:spcPts val="0"/>
              </a:spcAft>
              <a:buNone/>
            </a:pPr>
            <a:r>
              <a:rPr b="1" lang="en" sz="1800">
                <a:solidFill>
                  <a:schemeClr val="lt1"/>
                </a:solidFill>
              </a:rPr>
              <a:t>Raw Response (serialized, machine readable)</a:t>
            </a:r>
            <a:endParaRPr b="1" sz="1800">
              <a:solidFill>
                <a:schemeClr val="lt1"/>
              </a:solidFill>
            </a:endParaRPr>
          </a:p>
          <a:p>
            <a:pPr indent="0" lvl="0" marL="0" rtl="0" algn="l">
              <a:spcBef>
                <a:spcPts val="1600"/>
              </a:spcBef>
              <a:spcAft>
                <a:spcPts val="0"/>
              </a:spcAft>
              <a:buClr>
                <a:schemeClr val="dk1"/>
              </a:buClr>
              <a:buSzPts val="1100"/>
              <a:buFont typeface="Arial"/>
              <a:buNone/>
            </a:pPr>
            <a:r>
              <a:rPr lang="en" sz="1200">
                <a:solidFill>
                  <a:schemeClr val="lt1"/>
                </a:solidFill>
                <a:highlight>
                  <a:schemeClr val="lt2"/>
                </a:highlight>
                <a:latin typeface="Courier New"/>
                <a:ea typeface="Courier New"/>
                <a:cs typeface="Courier New"/>
                <a:sym typeface="Courier New"/>
              </a:rPr>
              <a:t>{</a:t>
            </a:r>
            <a:r>
              <a:rPr lang="en" sz="1200">
                <a:solidFill>
                  <a:schemeClr val="lt1"/>
                </a:solidFill>
                <a:highlight>
                  <a:srgbClr val="FFFF00"/>
                </a:highlight>
                <a:latin typeface="Courier New"/>
                <a:ea typeface="Courier New"/>
                <a:cs typeface="Courier New"/>
                <a:sym typeface="Courier New"/>
              </a:rPr>
              <a:t>"ietf-interfaces:interfaces"</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interface</a:t>
            </a:r>
            <a:r>
              <a:rPr b="1" lang="en" sz="1200">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"GigabitEthernet1", "</a:t>
            </a:r>
            <a:r>
              <a:rPr b="1" lang="en" sz="1200">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"VBox", "</a:t>
            </a:r>
            <a:r>
              <a:rPr b="1" lang="en" sz="1200">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"iana-if-type:ethernetCsmacd", "</a:t>
            </a:r>
            <a:r>
              <a:rPr b="1" lang="en" sz="1200">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a:t>
            </a:r>
            <a:r>
              <a:rPr b="1" lang="en" sz="1200">
                <a:solidFill>
                  <a:schemeClr val="lt1"/>
                </a:solidFill>
                <a:highlight>
                  <a:srgbClr val="FFFF00"/>
                </a:highlight>
                <a:latin typeface="Courier New"/>
                <a:ea typeface="Courier New"/>
                <a:cs typeface="Courier New"/>
                <a:sym typeface="Courier New"/>
              </a:rPr>
              <a:t>ietf-ip</a:t>
            </a:r>
            <a:r>
              <a:rPr lang="en" sz="1200">
                <a:solidFill>
                  <a:schemeClr val="lt1"/>
                </a:solidFill>
                <a:highlight>
                  <a:srgbClr val="FFFF00"/>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ipv4</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address</a:t>
            </a:r>
            <a:r>
              <a:rPr b="1" lang="en" sz="1200">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"192.168.56.101", "</a:t>
            </a:r>
            <a:r>
              <a:rPr b="1" lang="en" sz="1200">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 "</a:t>
            </a:r>
            <a:r>
              <a:rPr b="1" lang="en" sz="1200">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 {"</a:t>
            </a:r>
            <a:r>
              <a:rPr b="1" lang="en" sz="1200">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"Loopback9", "</a:t>
            </a:r>
            <a:r>
              <a:rPr b="1" lang="en" sz="1200">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"999", "</a:t>
            </a:r>
            <a:r>
              <a:rPr b="1" lang="en" sz="1200">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"iana-if-type:softwareLoopback", "</a:t>
            </a:r>
            <a:r>
              <a:rPr b="1" lang="en" sz="1200">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"ietf-ip:ipv4": {"address": [{"</a:t>
            </a:r>
            <a:r>
              <a:rPr b="1" lang="en" sz="1200">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"10.9.9.9", "</a:t>
            </a:r>
            <a:r>
              <a:rPr b="1" lang="en" sz="1200">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a:t>
            </a:r>
            <a:r>
              <a:rPr lang="en" sz="1200">
                <a:solidFill>
                  <a:schemeClr val="lt1"/>
                </a:solidFill>
                <a:highlight>
                  <a:schemeClr val="lt2"/>
                </a:highlight>
                <a:latin typeface="Courier New"/>
                <a:ea typeface="Courier New"/>
                <a:cs typeface="Courier New"/>
                <a:sym typeface="Courier New"/>
              </a:rPr>
              <a:t>{"</a:t>
            </a:r>
            <a:r>
              <a:rPr b="1" lang="en" sz="1200">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"172.29.0.9", "</a:t>
            </a:r>
            <a:r>
              <a:rPr b="1" lang="en" sz="1200">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a:t>
            </a:r>
            <a:endParaRPr sz="1400">
              <a:solidFill>
                <a:schemeClr val="lt1"/>
              </a:solidFill>
              <a:highlight>
                <a:schemeClr val="lt2"/>
              </a:highlight>
              <a:latin typeface="Courier New"/>
              <a:ea typeface="Courier New"/>
              <a:cs typeface="Courier New"/>
              <a:sym typeface="Courier New"/>
            </a:endParaRPr>
          </a:p>
          <a:p>
            <a:pPr indent="0" lvl="0" marL="0" rtl="0" algn="l">
              <a:spcBef>
                <a:spcPts val="1600"/>
              </a:spcBef>
              <a:spcAft>
                <a:spcPts val="400"/>
              </a:spcAft>
              <a:buClr>
                <a:schemeClr val="dk1"/>
              </a:buClr>
              <a:buSzPts val="1100"/>
              <a:buFont typeface="Arial"/>
              <a:buNone/>
            </a:pPr>
            <a:r>
              <a:t/>
            </a: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Pretty Response with json.dumps</a:t>
            </a:r>
            <a:endParaRPr/>
          </a:p>
        </p:txBody>
      </p:sp>
      <p:sp>
        <p:nvSpPr>
          <p:cNvPr id="242" name="Google Shape;242;p38"/>
          <p:cNvSpPr txBox="1"/>
          <p:nvPr>
            <p:ph idx="1" type="body"/>
          </p:nvPr>
        </p:nvSpPr>
        <p:spPr>
          <a:xfrm>
            <a:off x="311700" y="973275"/>
            <a:ext cx="8520600" cy="40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ietf-interfaces:interfaces</a:t>
            </a: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sz="1500">
                <a:solidFill>
                  <a:schemeClr val="lt1"/>
                </a:solidFill>
                <a:highlight>
                  <a:srgbClr val="EFEFEF"/>
                </a:highlight>
                <a:latin typeface="Courier New"/>
                <a:ea typeface="Courier New"/>
                <a:cs typeface="Courier New"/>
                <a:sym typeface="Courier New"/>
              </a:rPr>
              <a:t>interface</a:t>
            </a: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name</a:t>
            </a:r>
            <a:r>
              <a:rPr b="1" lang="en">
                <a:solidFill>
                  <a:schemeClr val="lt2"/>
                </a:solidFill>
                <a:highlight>
                  <a:schemeClr val="accent1"/>
                </a:highlight>
                <a:latin typeface="Courier New"/>
                <a:ea typeface="Courier New"/>
                <a:cs typeface="Courier New"/>
                <a:sym typeface="Courier New"/>
              </a:rPr>
              <a:t>": "GigabitEthernet1",</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description</a:t>
            </a:r>
            <a:r>
              <a:rPr b="1" lang="en">
                <a:solidFill>
                  <a:schemeClr val="lt2"/>
                </a:solidFill>
                <a:highlight>
                  <a:schemeClr val="accent1"/>
                </a:highlight>
                <a:latin typeface="Courier New"/>
                <a:ea typeface="Courier New"/>
                <a:cs typeface="Courier New"/>
                <a:sym typeface="Courier New"/>
              </a:rPr>
              <a:t>": "VBox",</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type</a:t>
            </a:r>
            <a:r>
              <a:rPr b="1" lang="en">
                <a:solidFill>
                  <a:schemeClr val="lt2"/>
                </a:solidFill>
                <a:highlight>
                  <a:schemeClr val="accent1"/>
                </a:highlight>
                <a:latin typeface="Courier New"/>
                <a:ea typeface="Courier New"/>
                <a:cs typeface="Courier New"/>
                <a:sym typeface="Courier New"/>
              </a:rPr>
              <a:t>": "iana-if-type:ethernetCsmacd",</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enabled</a:t>
            </a:r>
            <a:r>
              <a:rPr b="1" lang="en">
                <a:solidFill>
                  <a:schemeClr val="lt2"/>
                </a:solidFill>
                <a:highlight>
                  <a:schemeClr val="accent1"/>
                </a:highlight>
                <a:latin typeface="Courier New"/>
                <a:ea typeface="Courier New"/>
                <a:cs typeface="Courier New"/>
                <a:sym typeface="Courier New"/>
              </a:rPr>
              <a:t>": true,</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ietf-ip:ipv4</a:t>
            </a: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address</a:t>
            </a: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ip</a:t>
            </a:r>
            <a:r>
              <a:rPr b="1" lang="en">
                <a:solidFill>
                  <a:schemeClr val="lt2"/>
                </a:solidFill>
                <a:highlight>
                  <a:schemeClr val="accent1"/>
                </a:highlight>
                <a:latin typeface="Courier New"/>
                <a:ea typeface="Courier New"/>
                <a:cs typeface="Courier New"/>
                <a:sym typeface="Courier New"/>
              </a:rPr>
              <a:t>": "192.168.56.101",</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netmask</a:t>
            </a:r>
            <a:r>
              <a:rPr b="1" lang="en">
                <a:solidFill>
                  <a:schemeClr val="lt2"/>
                </a:solidFill>
                <a:highlight>
                  <a:schemeClr val="accent1"/>
                </a:highlight>
                <a:latin typeface="Courier New"/>
                <a:ea typeface="Courier New"/>
                <a:cs typeface="Courier New"/>
                <a:sym typeface="Courier New"/>
              </a:rPr>
              <a:t>": "255.255.255.0"</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ietf-ip:ipv6</a:t>
            </a: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t/>
            </a:r>
            <a:endParaRPr b="1" sz="12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6" name="Shape 246"/>
        <p:cNvGrpSpPr/>
        <p:nvPr/>
      </p:nvGrpSpPr>
      <p:grpSpPr>
        <a:xfrm>
          <a:off x="0" y="0"/>
          <a:ext cx="0" cy="0"/>
          <a:chOff x="0" y="0"/>
          <a:chExt cx="0" cy="0"/>
        </a:xfrm>
      </p:grpSpPr>
      <p:sp>
        <p:nvSpPr>
          <p:cNvPr id="247" name="Google Shape;247;p39"/>
          <p:cNvSpPr txBox="1"/>
          <p:nvPr>
            <p:ph idx="1" type="body"/>
          </p:nvPr>
        </p:nvSpPr>
        <p:spPr>
          <a:xfrm>
            <a:off x="311700" y="1142250"/>
            <a:ext cx="86703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PYTHON CODE TO FILTER JSON DATA FROM CSR1000v </a:t>
            </a:r>
            <a:r>
              <a:rPr lang="en">
                <a:solidFill>
                  <a:schemeClr val="lt2"/>
                </a:solidFill>
                <a:highlight>
                  <a:schemeClr val="accent1"/>
                </a:highlight>
              </a:rPr>
              <a:t>(no loop, only indexes used)</a:t>
            </a:r>
            <a:endParaRPr>
              <a:solidFill>
                <a:schemeClr val="lt2"/>
              </a:solidFill>
              <a:highlight>
                <a:schemeClr val="accent1"/>
              </a:highlight>
            </a:endParaRPr>
          </a:p>
          <a:p>
            <a:pPr indent="0" lvl="0" marL="0" rtl="0" algn="l">
              <a:lnSpc>
                <a:spcPct val="100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interface_name = </a:t>
            </a:r>
            <a:r>
              <a:rPr b="1" lang="en" sz="1100">
                <a:solidFill>
                  <a:schemeClr val="lt2"/>
                </a:solidFill>
                <a:highlight>
                  <a:schemeClr val="accent1"/>
                </a:highlight>
                <a:latin typeface="Courier New"/>
                <a:ea typeface="Courier New"/>
                <a:cs typeface="Courier New"/>
                <a:sym typeface="Courier New"/>
              </a:rPr>
              <a:t>resp</a:t>
            </a:r>
            <a:r>
              <a:rPr b="1" lang="en" sz="1100">
                <a:solidFill>
                  <a:schemeClr val="dk2"/>
                </a:solidFill>
                <a:highlight>
                  <a:srgbClr val="EFEFEF"/>
                </a:highlight>
                <a:latin typeface="Courier New"/>
                <a:ea typeface="Courier New"/>
                <a:cs typeface="Courier New"/>
                <a:sym typeface="Courier New"/>
              </a:rPr>
              <a:t>["ietf-interfaces:interfaces"]["interface"]</a:t>
            </a:r>
            <a:r>
              <a:rPr b="1" lang="en" sz="1100">
                <a:solidFill>
                  <a:schemeClr val="lt2"/>
                </a:solidFill>
                <a:highlight>
                  <a:srgbClr val="FF9900"/>
                </a:highlight>
                <a:latin typeface="Courier New"/>
                <a:ea typeface="Courier New"/>
                <a:cs typeface="Courier New"/>
                <a:sym typeface="Courier New"/>
              </a:rPr>
              <a:t>[0]</a:t>
            </a:r>
            <a:r>
              <a:rPr b="1" lang="en" sz="1100">
                <a:solidFill>
                  <a:schemeClr val="dk2"/>
                </a:solidFill>
                <a:highlight>
                  <a:srgbClr val="EFEFEF"/>
                </a:highlight>
                <a:latin typeface="Courier New"/>
                <a:ea typeface="Courier New"/>
                <a:cs typeface="Courier New"/>
                <a:sym typeface="Courier New"/>
              </a:rPr>
              <a:t>["name"]</a:t>
            </a:r>
            <a:r>
              <a:rPr lang="en" sz="1100">
                <a:solidFill>
                  <a:schemeClr val="lt2"/>
                </a:solidFill>
                <a:highlight>
                  <a:schemeClr val="accent1"/>
                </a:highlight>
                <a:latin typeface="Courier New"/>
                <a:ea typeface="Courier New"/>
                <a:cs typeface="Courier New"/>
                <a:sym typeface="Courier New"/>
              </a:rPr>
              <a:t>)</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  = </a:t>
            </a:r>
            <a:r>
              <a:rPr b="1" lang="en" sz="1100">
                <a:solidFill>
                  <a:schemeClr val="lt2"/>
                </a:solidFill>
                <a:highlight>
                  <a:schemeClr val="accent1"/>
                </a:highlight>
                <a:latin typeface="Courier New"/>
                <a:ea typeface="Courier New"/>
                <a:cs typeface="Courier New"/>
                <a:sym typeface="Courier New"/>
              </a:rPr>
              <a:t>resp</a:t>
            </a:r>
            <a:r>
              <a:rPr b="1" lang="en" sz="1100">
                <a:solidFill>
                  <a:schemeClr val="lt1"/>
                </a:solidFill>
                <a:highlight>
                  <a:srgbClr val="EFEFEF"/>
                </a:highlight>
                <a:latin typeface="Courier New"/>
                <a:ea typeface="Courier New"/>
                <a:cs typeface="Courier New"/>
                <a:sym typeface="Courier New"/>
              </a:rPr>
              <a:t>["ietf-interfaces:interfaces"]["interface"]</a:t>
            </a:r>
            <a:r>
              <a:rPr b="1" lang="en" sz="1100">
                <a:solidFill>
                  <a:schemeClr val="lt1"/>
                </a:solidFill>
                <a:highlight>
                  <a:srgbClr val="FFFF00"/>
                </a:highlight>
                <a:latin typeface="Courier New"/>
                <a:ea typeface="Courier New"/>
                <a:cs typeface="Courier New"/>
                <a:sym typeface="Courier New"/>
              </a:rPr>
              <a:t>[0]</a:t>
            </a:r>
            <a:r>
              <a:rPr b="1" lang="en" sz="1100">
                <a:solidFill>
                  <a:schemeClr val="lt1"/>
                </a:solidFill>
                <a:highlight>
                  <a:srgbClr val="EFEFEF"/>
                </a:highlight>
                <a:latin typeface="Courier New"/>
                <a:ea typeface="Courier New"/>
                <a:cs typeface="Courier New"/>
                <a:sym typeface="Courier New"/>
              </a:rPr>
              <a:t>["</a:t>
            </a:r>
            <a:r>
              <a:rPr b="1" lang="en" sz="1100">
                <a:solidFill>
                  <a:schemeClr val="lt1"/>
                </a:solidFill>
                <a:highlight>
                  <a:srgbClr val="EFEFEF"/>
                </a:highlight>
                <a:latin typeface="Courier New"/>
                <a:ea typeface="Courier New"/>
                <a:cs typeface="Courier New"/>
                <a:sym typeface="Courier New"/>
              </a:rPr>
              <a:t>ietf-ip:ipv4"]["address"]</a:t>
            </a:r>
            <a:r>
              <a:rPr b="1" lang="en" sz="1100">
                <a:solidFill>
                  <a:schemeClr val="lt2"/>
                </a:solidFill>
                <a:highlight>
                  <a:srgbClr val="EFEFEF"/>
                </a:highlight>
                <a:latin typeface="Courier New"/>
                <a:ea typeface="Courier New"/>
                <a:cs typeface="Courier New"/>
                <a:sym typeface="Courier New"/>
              </a:rPr>
              <a:t> </a:t>
            </a:r>
            <a:endParaRPr b="1" sz="1100">
              <a:solidFill>
                <a:schemeClr val="lt2"/>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ip1 = </a:t>
            </a:r>
            <a:r>
              <a:rPr b="1" lang="en" sz="1100">
                <a:solidFill>
                  <a:schemeClr val="lt2"/>
                </a:solidFill>
                <a:highlight>
                  <a:schemeClr val="accent1"/>
                </a:highlight>
                <a:latin typeface="Courier New"/>
                <a:ea typeface="Courier New"/>
                <a:cs typeface="Courier New"/>
                <a:sym typeface="Courier New"/>
              </a:rPr>
              <a:t>resp</a:t>
            </a:r>
            <a:r>
              <a:rPr b="1" lang="en" sz="1100">
                <a:solidFill>
                  <a:schemeClr val="lt1"/>
                </a:solidFill>
                <a:highlight>
                  <a:srgbClr val="EFEFEF"/>
                </a:highlight>
                <a:latin typeface="Courier New"/>
                <a:ea typeface="Courier New"/>
                <a:cs typeface="Courier New"/>
                <a:sym typeface="Courier New"/>
              </a:rPr>
              <a:t>["ietf-interfaces:interfaces"]["interface"]</a:t>
            </a:r>
            <a:r>
              <a:rPr b="1" lang="en" sz="1100">
                <a:solidFill>
                  <a:schemeClr val="lt1"/>
                </a:solidFill>
                <a:highlight>
                  <a:srgbClr val="FFFF00"/>
                </a:highlight>
                <a:latin typeface="Courier New"/>
                <a:ea typeface="Courier New"/>
                <a:cs typeface="Courier New"/>
                <a:sym typeface="Courier New"/>
              </a:rPr>
              <a:t>[0]</a:t>
            </a:r>
            <a:r>
              <a:rPr b="1" lang="en" sz="1100">
                <a:solidFill>
                  <a:schemeClr val="lt1"/>
                </a:solidFill>
                <a:highlight>
                  <a:srgbClr val="EFEFEF"/>
                </a:highlight>
                <a:latin typeface="Courier New"/>
                <a:ea typeface="Courier New"/>
                <a:cs typeface="Courier New"/>
                <a:sym typeface="Courier New"/>
              </a:rPr>
              <a:t>["ietf-ip:ipv4"]["address"]</a:t>
            </a:r>
            <a:r>
              <a:rPr b="1" lang="en" sz="1100">
                <a:solidFill>
                  <a:schemeClr val="lt2"/>
                </a:solidFill>
                <a:highlight>
                  <a:srgbClr val="FF9900"/>
                </a:highlight>
                <a:latin typeface="Courier New"/>
                <a:ea typeface="Courier New"/>
                <a:cs typeface="Courier New"/>
                <a:sym typeface="Courier New"/>
              </a:rPr>
              <a:t>[0]</a:t>
            </a:r>
            <a:r>
              <a:rPr b="1" lang="en" sz="1100">
                <a:solidFill>
                  <a:schemeClr val="lt1"/>
                </a:solidFill>
                <a:highlight>
                  <a:srgbClr val="EFEFEF"/>
                </a:highlight>
                <a:latin typeface="Courier New"/>
                <a:ea typeface="Courier New"/>
                <a:cs typeface="Courier New"/>
                <a:sym typeface="Courier New"/>
              </a:rPr>
              <a:t>["ip"]</a:t>
            </a:r>
            <a:endParaRPr b="1"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ip2 = </a:t>
            </a:r>
            <a:r>
              <a:rPr b="1" lang="en" sz="1100">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b="1" lang="en" sz="1100">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b="1" lang="en" sz="1100">
                <a:solidFill>
                  <a:schemeClr val="lt2"/>
                </a:solidFill>
                <a:highlight>
                  <a:srgbClr val="FF9900"/>
                </a:highlight>
                <a:latin typeface="Courier New"/>
                <a:ea typeface="Courier New"/>
                <a:cs typeface="Courier New"/>
                <a:sym typeface="Courier New"/>
              </a:rPr>
              <a:t>[0]</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ip3 = </a:t>
            </a:r>
            <a:r>
              <a:rPr b="1" lang="en" sz="1100">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b="1" lang="en" sz="1100">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b="1" lang="en" sz="1100">
                <a:solidFill>
                  <a:schemeClr val="lt2"/>
                </a:solidFill>
                <a:highlight>
                  <a:schemeClr val="lt1"/>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b="1" lang="en" sz="1800">
                <a:solidFill>
                  <a:schemeClr val="lt1"/>
                </a:solidFill>
              </a:rPr>
              <a:t>OUTPUT</a:t>
            </a:r>
            <a:br>
              <a:rPr b="1" lang="en" sz="1600"/>
            </a:br>
            <a:endParaRPr sz="600">
              <a:solidFill>
                <a:schemeClr val="dk1"/>
              </a:solidFill>
            </a:endParaRPr>
          </a:p>
          <a:p>
            <a:pPr indent="0" lvl="0" marL="0" rtl="0" algn="l">
              <a:lnSpc>
                <a:spcPct val="100000"/>
              </a:lnSpc>
              <a:spcBef>
                <a:spcPts val="0"/>
              </a:spcBef>
              <a:spcAft>
                <a:spcPts val="0"/>
              </a:spcAft>
              <a:buNone/>
            </a:pPr>
            <a:r>
              <a:rPr b="1" lang="en" sz="1100">
                <a:solidFill>
                  <a:schemeClr val="lt1"/>
                </a:solidFill>
                <a:highlight>
                  <a:schemeClr val="accent1"/>
                </a:highlight>
                <a:latin typeface="Courier New"/>
                <a:ea typeface="Courier New"/>
                <a:cs typeface="Courier New"/>
                <a:sym typeface="Courier New"/>
              </a:rPr>
              <a:t>=&gt; Filtered response (first interface)</a:t>
            </a:r>
            <a:endParaRPr b="1" sz="11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 Name 		=&gt; </a:t>
            </a:r>
            <a:r>
              <a:rPr lang="en" sz="1100">
                <a:solidFill>
                  <a:schemeClr val="lt1"/>
                </a:solidFill>
                <a:highlight>
                  <a:srgbClr val="FFF2CC"/>
                </a:highlight>
                <a:latin typeface="Courier New"/>
                <a:ea typeface="Courier New"/>
                <a:cs typeface="Courier New"/>
                <a:sym typeface="Courier New"/>
              </a:rPr>
              <a:t>GigabitEthernet1</a:t>
            </a:r>
            <a:br>
              <a:rPr lang="en" sz="1100">
                <a:solidFill>
                  <a:schemeClr val="lt1"/>
                </a:solidFill>
                <a:highlight>
                  <a:srgbClr val="FFF2CC"/>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IP Address + Mask	</a:t>
            </a:r>
            <a:r>
              <a:rPr lang="en" sz="1100">
                <a:solidFill>
                  <a:schemeClr val="lt2"/>
                </a:solidFill>
                <a:highlight>
                  <a:schemeClr val="accent1"/>
                </a:highlight>
                <a:latin typeface="Courier New"/>
                <a:ea typeface="Courier New"/>
                <a:cs typeface="Courier New"/>
                <a:sym typeface="Courier New"/>
              </a:rPr>
              <a:t>=&gt; </a:t>
            </a:r>
            <a:r>
              <a:rPr lang="en" sz="1100">
                <a:solidFill>
                  <a:schemeClr val="lt1"/>
                </a:solidFill>
                <a:highlight>
                  <a:srgbClr val="FFF2CC"/>
                </a:highlight>
                <a:latin typeface="Courier New"/>
                <a:ea typeface="Courier New"/>
                <a:cs typeface="Courier New"/>
                <a:sym typeface="Courier New"/>
              </a:rPr>
              <a:t>[{'ip': '</a:t>
            </a:r>
            <a:r>
              <a:rPr lang="en" sz="1100">
                <a:solidFill>
                  <a:schemeClr val="lt1"/>
                </a:solidFill>
                <a:highlight>
                  <a:srgbClr val="FFF2CC"/>
                </a:highlight>
                <a:latin typeface="Courier New"/>
                <a:ea typeface="Courier New"/>
                <a:cs typeface="Courier New"/>
                <a:sym typeface="Courier New"/>
              </a:rPr>
              <a:t>192.168.56.101</a:t>
            </a:r>
            <a:r>
              <a:rPr lang="en" sz="1100">
                <a:solidFill>
                  <a:schemeClr val="lt1"/>
                </a:solidFill>
                <a:highlight>
                  <a:srgbClr val="FFF2CC"/>
                </a:highlight>
                <a:latin typeface="Courier New"/>
                <a:ea typeface="Courier New"/>
                <a:cs typeface="Courier New"/>
                <a:sym typeface="Courier New"/>
              </a:rPr>
              <a:t>', 'netmask': '255.255.255.0'}]</a:t>
            </a:r>
            <a:endParaRPr sz="11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=&gt; Filtered response (three interfaces)</a:t>
            </a:r>
            <a:endParaRPr b="1" sz="11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192.168.56.101</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10.9.9.9</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172.29.0.9</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p:txBody>
      </p:sp>
      <p:sp>
        <p:nvSpPr>
          <p:cNvPr id="248" name="Google Shape;248;p3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Filter Response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Cisco DNA Center API Token</a:t>
            </a:r>
            <a:endParaRPr/>
          </a:p>
        </p:txBody>
      </p:sp>
      <p:sp>
        <p:nvSpPr>
          <p:cNvPr id="254" name="Google Shape;254;p40"/>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PYTHON API REQUEST</a:t>
            </a:r>
            <a:br>
              <a:rPr b="1" lang="en" sz="1100">
                <a:solidFill>
                  <a:schemeClr val="lt1"/>
                </a:solidFill>
              </a:rPr>
            </a:br>
            <a:r>
              <a:rPr lang="en" sz="1000">
                <a:solidFill>
                  <a:schemeClr val="lt2"/>
                </a:solidFill>
                <a:latin typeface="Courier New"/>
                <a:ea typeface="Courier New"/>
                <a:cs typeface="Courier New"/>
                <a:sym typeface="Courier New"/>
              </a:rPr>
              <a:t>import </a:t>
            </a:r>
            <a:r>
              <a:rPr b="1" lang="en" sz="1000">
                <a:solidFill>
                  <a:schemeClr val="lt2"/>
                </a:solidFill>
                <a:latin typeface="Courier New"/>
                <a:ea typeface="Courier New"/>
                <a:cs typeface="Courier New"/>
                <a:sym typeface="Courier New"/>
              </a:rPr>
              <a:t>requests</a:t>
            </a:r>
            <a:br>
              <a:rPr b="1" lang="en" sz="1000">
                <a:solidFill>
                  <a:schemeClr val="lt2"/>
                </a:solidFill>
                <a:latin typeface="Courier New"/>
                <a:ea typeface="Courier New"/>
                <a:cs typeface="Courier New"/>
                <a:sym typeface="Courier New"/>
              </a:rPr>
            </a:br>
            <a:r>
              <a:rPr lang="en" sz="1000">
                <a:solidFill>
                  <a:schemeClr val="lt2"/>
                </a:solidFill>
                <a:latin typeface="Courier New"/>
                <a:ea typeface="Courier New"/>
                <a:cs typeface="Courier New"/>
                <a:sym typeface="Courier New"/>
              </a:rPr>
              <a:t>import </a:t>
            </a:r>
            <a:r>
              <a:rPr b="1" lang="en" sz="1000">
                <a:solidFill>
                  <a:schemeClr val="lt2"/>
                </a:solidFill>
                <a:latin typeface="Courier New"/>
                <a:ea typeface="Courier New"/>
                <a:cs typeface="Courier New"/>
                <a:sym typeface="Courier New"/>
              </a:rPr>
              <a:t>json</a:t>
            </a:r>
            <a:br>
              <a:rPr b="1" lang="en" sz="1000">
                <a:solidFill>
                  <a:schemeClr val="lt2"/>
                </a:solidFill>
                <a:latin typeface="Courier New"/>
                <a:ea typeface="Courier New"/>
                <a:cs typeface="Courier New"/>
                <a:sym typeface="Courier New"/>
              </a:rPr>
            </a:br>
            <a:endParaRPr b="1"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lt2"/>
                </a:solidFill>
                <a:latin typeface="Courier New"/>
                <a:ea typeface="Courier New"/>
                <a:cs typeface="Courier New"/>
                <a:sym typeface="Courier New"/>
              </a:rPr>
              <a:t>### View the </a:t>
            </a:r>
            <a:r>
              <a:rPr lang="en" sz="800" u="sng">
                <a:solidFill>
                  <a:schemeClr val="lt2"/>
                </a:solidFill>
                <a:latin typeface="Courier New"/>
                <a:ea typeface="Courier New"/>
                <a:cs typeface="Courier New"/>
                <a:sym typeface="Courier New"/>
                <a:hlinkClick r:id="rId3">
                  <a:extLst>
                    <a:ext uri="{A12FA001-AC4F-418D-AE19-62706E023703}">
                      <ahyp:hlinkClr val="tx"/>
                    </a:ext>
                  </a:extLst>
                </a:hlinkClick>
              </a:rPr>
              <a:t>Python example</a:t>
            </a:r>
            <a:r>
              <a:rPr lang="en" sz="800">
                <a:solidFill>
                  <a:schemeClr val="lt2"/>
                </a:solidFill>
                <a:latin typeface="Courier New"/>
                <a:ea typeface="Courier New"/>
                <a:cs typeface="Courier New"/>
                <a:sym typeface="Courier New"/>
              </a:rPr>
              <a:t> to examine the API call URL and authentication parameters</a:t>
            </a:r>
            <a:endParaRPr sz="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chemeClr val="lt2"/>
                </a:solidFill>
                <a:latin typeface="Courier New"/>
                <a:ea typeface="Courier New"/>
                <a:cs typeface="Courier New"/>
                <a:sym typeface="Courier New"/>
              </a:rPr>
              <a:t>url = </a:t>
            </a:r>
            <a:r>
              <a:rPr lang="en" sz="1100">
                <a:solidFill>
                  <a:schemeClr val="lt2"/>
                </a:solidFill>
                <a:latin typeface="Courier New"/>
                <a:ea typeface="Courier New"/>
                <a:cs typeface="Courier New"/>
                <a:sym typeface="Courier New"/>
              </a:rPr>
              <a:t>"</a:t>
            </a:r>
            <a:r>
              <a:rPr b="1" lang="en" sz="1100">
                <a:solidFill>
                  <a:schemeClr val="lt2"/>
                </a:solidFill>
                <a:latin typeface="Courier New"/>
                <a:ea typeface="Courier New"/>
                <a:cs typeface="Courier New"/>
                <a:sym typeface="Courier New"/>
              </a:rPr>
              <a:t>https://sandboxdnac.cisco.com/dna/system/api/v1/auth/token</a:t>
            </a:r>
            <a:r>
              <a:rPr lang="en" sz="1100">
                <a:solidFill>
                  <a:schemeClr val="lt2"/>
                </a:solidFill>
                <a:latin typeface="Courier New"/>
                <a:ea typeface="Courier New"/>
                <a:cs typeface="Courier New"/>
                <a:sym typeface="Courier New"/>
              </a:rPr>
              <a:t>"</a:t>
            </a:r>
            <a:endParaRPr b="1"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chemeClr val="lt1"/>
                </a:solidFill>
                <a:highlight>
                  <a:srgbClr val="EFEFEF"/>
                </a:highlight>
                <a:latin typeface="Courier New"/>
                <a:ea typeface="Courier New"/>
                <a:cs typeface="Courier New"/>
                <a:sym typeface="Courier New"/>
              </a:rPr>
              <a:t>resp = requests.post( url, auth=auth, verify=False )</a:t>
            </a:r>
            <a:endParaRPr b="1"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b="1" lang="en" sz="1400">
                <a:solidFill>
                  <a:schemeClr val="lt1"/>
                </a:solidFill>
                <a:highlight>
                  <a:schemeClr val="accent1"/>
                </a:highlight>
              </a:rPr>
              <a:t>RAW RESPONSE</a:t>
            </a:r>
            <a:endParaRPr b="1" sz="1400">
              <a:solidFill>
                <a:schemeClr val="lt1"/>
              </a:solidFill>
              <a:highlight>
                <a:schemeClr val="accent1"/>
              </a:highlight>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a:solidFill>
                <a:schemeClr val="lt1"/>
              </a:solidFill>
              <a:highlight>
                <a:schemeClr val="lt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b="1" lang="en" sz="1400">
                <a:solidFill>
                  <a:schemeClr val="lt1"/>
                </a:solidFill>
                <a:highlight>
                  <a:schemeClr val="accent1"/>
                </a:highlight>
              </a:rPr>
              <a:t>PYTHON FILTER to isolate token</a:t>
            </a:r>
            <a:endParaRPr b="1" sz="1400">
              <a:solidFill>
                <a:schemeClr val="lt1"/>
              </a:solidFill>
              <a:highlight>
                <a:schemeClr val="accent1"/>
              </a:highlight>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b="1" lang="en" sz="1100">
                <a:solidFill>
                  <a:schemeClr val="lt1"/>
                </a:solidFill>
                <a:highlight>
                  <a:srgbClr val="FFFF00"/>
                </a:highlight>
                <a:latin typeface="Courier New"/>
                <a:ea typeface="Courier New"/>
                <a:cs typeface="Courier New"/>
                <a:sym typeface="Courier New"/>
              </a:rPr>
              <a:t>token</a:t>
            </a:r>
            <a:r>
              <a:rPr b="1" lang="en" sz="1100">
                <a:solidFill>
                  <a:schemeClr val="lt1"/>
                </a:solidFill>
                <a:highlight>
                  <a:schemeClr val="accent1"/>
                </a:highlight>
                <a:latin typeface="Courier New"/>
                <a:ea typeface="Courier New"/>
                <a:cs typeface="Courier New"/>
                <a:sym typeface="Courier New"/>
              </a:rPr>
              <a:t> = resp[</a:t>
            </a:r>
            <a:r>
              <a:rPr lang="en" sz="1100">
                <a:solidFill>
                  <a:schemeClr val="lt1"/>
                </a:solidFill>
                <a:highlight>
                  <a:schemeClr val="accent1"/>
                </a:highlight>
                <a:latin typeface="Courier New"/>
                <a:ea typeface="Courier New"/>
                <a:cs typeface="Courier New"/>
                <a:sym typeface="Courier New"/>
              </a:rPr>
              <a:t>"</a:t>
            </a:r>
            <a:r>
              <a:rPr b="1" lang="en" sz="1100">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accent1"/>
                </a:highlight>
                <a:latin typeface="Courier New"/>
                <a:ea typeface="Courier New"/>
                <a:cs typeface="Courier New"/>
                <a:sym typeface="Courier New"/>
              </a:rPr>
              <a:t>"</a:t>
            </a:r>
            <a:r>
              <a:rPr b="1" lang="en" sz="1100">
                <a:solidFill>
                  <a:schemeClr val="lt1"/>
                </a:solidFill>
                <a:highlight>
                  <a:schemeClr val="accent1"/>
                </a:highlight>
                <a:latin typeface="Courier New"/>
                <a:ea typeface="Courier New"/>
                <a:cs typeface="Courier New"/>
                <a:sym typeface="Courier New"/>
              </a:rPr>
              <a:t>]</a:t>
            </a:r>
            <a:br>
              <a:rPr b="1" lang="en" sz="1100">
                <a:solidFill>
                  <a:schemeClr val="lt1"/>
                </a:solidFill>
                <a:highlight>
                  <a:schemeClr val="accent1"/>
                </a:highlight>
                <a:latin typeface="Courier New"/>
                <a:ea typeface="Courier New"/>
                <a:cs typeface="Courier New"/>
                <a:sym typeface="Courier New"/>
              </a:rPr>
            </a:br>
            <a:r>
              <a:rPr b="1" lang="en" sz="1100">
                <a:solidFill>
                  <a:schemeClr val="lt1"/>
                </a:solidFill>
                <a:latin typeface="Courier New"/>
                <a:ea typeface="Courier New"/>
                <a:cs typeface="Courier New"/>
                <a:sym typeface="Courier New"/>
              </a:rPr>
              <a:t>print(</a:t>
            </a:r>
            <a:r>
              <a:rPr b="1" lang="en" sz="1100">
                <a:solidFill>
                  <a:schemeClr val="lt1"/>
                </a:solidFill>
                <a:highlight>
                  <a:srgbClr val="FFFF00"/>
                </a:highlight>
                <a:latin typeface="Courier New"/>
                <a:ea typeface="Courier New"/>
                <a:cs typeface="Courier New"/>
                <a:sym typeface="Courier New"/>
              </a:rPr>
              <a:t>token</a:t>
            </a:r>
            <a:r>
              <a:rPr b="1" lang="en" sz="1100">
                <a:solidFill>
                  <a:schemeClr val="lt1"/>
                </a:solidFill>
                <a:latin typeface="Courier New"/>
                <a:ea typeface="Courier New"/>
                <a:cs typeface="Courier New"/>
                <a:sym typeface="Courier New"/>
              </a:rPr>
              <a:t>)</a:t>
            </a:r>
            <a:br>
              <a:rPr b="1" lang="en" sz="1100">
                <a:solidFill>
                  <a:schemeClr val="lt1"/>
                </a:solidFill>
                <a:latin typeface="Courier New"/>
                <a:ea typeface="Courier New"/>
                <a:cs typeface="Courier New"/>
                <a:sym typeface="Courier New"/>
              </a:rPr>
            </a:br>
            <a:br>
              <a:rPr lang="en" sz="600">
                <a:solidFill>
                  <a:schemeClr val="lt1"/>
                </a:solidFill>
                <a:latin typeface="Courier New"/>
                <a:ea typeface="Courier New"/>
                <a:cs typeface="Courier New"/>
                <a:sym typeface="Courier New"/>
              </a:rPr>
            </a:b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b="1" sz="1100">
              <a:solidFill>
                <a:schemeClr val="lt1"/>
              </a:solidFill>
              <a:highlight>
                <a:schemeClr val="lt2"/>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Network Device List</a:t>
            </a:r>
            <a:endParaRPr/>
          </a:p>
        </p:txBody>
      </p:sp>
      <p:sp>
        <p:nvSpPr>
          <p:cNvPr id="260" name="Google Shape;260;p41"/>
          <p:cNvSpPr txBox="1"/>
          <p:nvPr>
            <p:ph idx="1" type="body"/>
          </p:nvPr>
        </p:nvSpPr>
        <p:spPr>
          <a:xfrm>
            <a:off x="311700" y="1017725"/>
            <a:ext cx="8520600" cy="40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highlight>
                  <a:srgbClr val="EFEFEF"/>
                </a:highlight>
              </a:rPr>
              <a:t>Url: </a:t>
            </a:r>
            <a:r>
              <a:rPr lang="en" sz="1800">
                <a:solidFill>
                  <a:schemeClr val="lt1"/>
                </a:solidFill>
                <a:highlight>
                  <a:srgbClr val="EFEFEF"/>
                </a:highlight>
                <a:latin typeface="Courier New"/>
                <a:ea typeface="Courier New"/>
                <a:cs typeface="Courier New"/>
                <a:sym typeface="Courier New"/>
              </a:rPr>
              <a:t>"</a:t>
            </a:r>
            <a:r>
              <a:rPr lang="en" sz="1800">
                <a:solidFill>
                  <a:schemeClr val="lt1"/>
                </a:solidFill>
                <a:highlight>
                  <a:srgbClr val="EFEFEF"/>
                </a:highlight>
              </a:rPr>
              <a:t>https://sandboxdnac.cisco.com:443/dna/intent/api/v1/network-device</a:t>
            </a:r>
            <a:r>
              <a:rPr lang="en" sz="1800">
                <a:solidFill>
                  <a:schemeClr val="lt1"/>
                </a:solidFill>
                <a:highlight>
                  <a:srgbClr val="EFEFEF"/>
                </a:highlight>
                <a:latin typeface="Courier New"/>
                <a:ea typeface="Courier New"/>
                <a:cs typeface="Courier New"/>
                <a:sym typeface="Courier New"/>
              </a:rPr>
              <a:t>"</a:t>
            </a:r>
            <a:br>
              <a:rPr b="1" lang="en" sz="1100">
                <a:solidFill>
                  <a:schemeClr val="lt1"/>
                </a:solidFill>
              </a:rPr>
            </a:br>
            <a:r>
              <a:rPr i="1" lang="en" sz="1000">
                <a:solidFill>
                  <a:schemeClr val="lt1"/>
                </a:solidFill>
              </a:rPr>
              <a:t>Authentication header needed</a:t>
            </a:r>
            <a:endParaRPr i="1" sz="1000">
              <a:solidFill>
                <a:schemeClr val="lt1"/>
              </a:solidFill>
            </a:endParaRPr>
          </a:p>
          <a:p>
            <a:pPr indent="0" lvl="0" marL="0" rtl="0" algn="l">
              <a:lnSpc>
                <a:spcPct val="100000"/>
              </a:lnSpc>
              <a:spcBef>
                <a:spcPts val="0"/>
              </a:spcBef>
              <a:spcAft>
                <a:spcPts val="0"/>
              </a:spcAft>
              <a:buNone/>
            </a:pPr>
            <a:r>
              <a:t/>
            </a:r>
            <a:endParaRPr b="1" sz="700">
              <a:solidFill>
                <a:schemeClr val="lt1"/>
              </a:solidFill>
            </a:endParaRPr>
          </a:p>
          <a:p>
            <a:pPr indent="0" lvl="0" marL="0" rtl="0" algn="l">
              <a:lnSpc>
                <a:spcPct val="100000"/>
              </a:lnSpc>
              <a:spcBef>
                <a:spcPts val="0"/>
              </a:spcBef>
              <a:spcAft>
                <a:spcPts val="0"/>
              </a:spcAft>
              <a:buNone/>
            </a:pPr>
            <a:r>
              <a:rPr b="1" lang="en" sz="1800">
                <a:solidFill>
                  <a:schemeClr val="lt1"/>
                </a:solidFill>
              </a:rPr>
              <a:t>JSON Response (partial)</a:t>
            </a:r>
            <a:endParaRPr b="1" sz="1800">
              <a:solidFill>
                <a:schemeClr val="lt1"/>
              </a:solidFill>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a:t>
            </a:r>
            <a:r>
              <a:rPr b="1" lang="en" sz="1000">
                <a:solidFill>
                  <a:schemeClr val="lt1"/>
                </a:solidFill>
                <a:highlight>
                  <a:srgbClr val="FFFF00"/>
                </a:highlight>
                <a:latin typeface="Courier New"/>
                <a:ea typeface="Courier New"/>
                <a:cs typeface="Courier New"/>
                <a:sym typeface="Courier New"/>
              </a:rPr>
              <a:t>response</a:t>
            </a: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family</a:t>
            </a:r>
            <a:r>
              <a:rPr lang="en" sz="1000">
                <a:solidFill>
                  <a:schemeClr val="lt2"/>
                </a:solidFill>
                <a:highlight>
                  <a:schemeClr val="accent1"/>
                </a:highlight>
                <a:latin typeface="Courier New"/>
                <a:ea typeface="Courier New"/>
                <a:cs typeface="Courier New"/>
                <a:sym typeface="Courier New"/>
              </a:rPr>
              <a:t>": "Switches and Hubs",</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hostname</a:t>
            </a:r>
            <a:r>
              <a:rPr lang="en" sz="1000">
                <a:solidFill>
                  <a:schemeClr val="lt2"/>
                </a:solidFill>
                <a:highlight>
                  <a:schemeClr val="accent1"/>
                </a:highlight>
                <a:latin typeface="Courier New"/>
                <a:ea typeface="Courier New"/>
                <a:cs typeface="Courier New"/>
                <a:sym typeface="Courier New"/>
              </a:rPr>
              <a:t>": "cat_9k_1",</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macAddress</a:t>
            </a:r>
            <a:r>
              <a:rPr lang="en" sz="1000">
                <a:solidFill>
                  <a:schemeClr val="lt2"/>
                </a:solidFill>
                <a:highlight>
                  <a:schemeClr val="accent1"/>
                </a:highlight>
                <a:latin typeface="Courier New"/>
                <a:ea typeface="Courier New"/>
                <a:cs typeface="Courier New"/>
                <a:sym typeface="Courier New"/>
              </a:rPr>
              <a:t>": "f8:7b:20:67:62:80",</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serialNumber</a:t>
            </a:r>
            <a:r>
              <a:rPr lang="en" sz="1000">
                <a:solidFill>
                  <a:schemeClr val="lt2"/>
                </a:solidFill>
                <a:highlight>
                  <a:schemeClr val="accent1"/>
                </a:highlight>
                <a:latin typeface="Courier New"/>
                <a:ea typeface="Courier New"/>
                <a:cs typeface="Courier New"/>
                <a:sym typeface="Courier New"/>
              </a:rPr>
              <a:t>": "FCW2136L0AK",</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upTime</a:t>
            </a:r>
            <a:r>
              <a:rPr lang="en" sz="1000">
                <a:solidFill>
                  <a:schemeClr val="lt2"/>
                </a:solidFill>
                <a:highlight>
                  <a:schemeClr val="accent1"/>
                </a:highlight>
                <a:latin typeface="Courier New"/>
                <a:ea typeface="Courier New"/>
                <a:cs typeface="Courier New"/>
                <a:sym typeface="Courier New"/>
              </a:rPr>
              <a:t>": "25 days, 19:42:18.12",</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softwareType</a:t>
            </a:r>
            <a:r>
              <a:rPr lang="en" sz="1000">
                <a:solidFill>
                  <a:schemeClr val="lt2"/>
                </a:solidFill>
                <a:highlight>
                  <a:schemeClr val="accent1"/>
                </a:highlight>
                <a:latin typeface="Courier New"/>
                <a:ea typeface="Courier New"/>
                <a:cs typeface="Courier New"/>
                <a:sym typeface="Courier New"/>
              </a:rPr>
              <a:t>": "IOS-XE",</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softwareVersion</a:t>
            </a:r>
            <a:r>
              <a:rPr lang="en" sz="1000">
                <a:solidFill>
                  <a:schemeClr val="lt2"/>
                </a:solidFill>
                <a:highlight>
                  <a:schemeClr val="accent1"/>
                </a:highlight>
                <a:latin typeface="Courier New"/>
                <a:ea typeface="Courier New"/>
                <a:cs typeface="Courier New"/>
                <a:sym typeface="Courier New"/>
              </a:rPr>
              <a:t>": "17.3.1",</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bootDateTime</a:t>
            </a:r>
            <a:r>
              <a:rPr lang="en" sz="1000">
                <a:solidFill>
                  <a:schemeClr val="lt2"/>
                </a:solidFill>
                <a:highlight>
                  <a:schemeClr val="accent1"/>
                </a:highlight>
                <a:latin typeface="Courier New"/>
                <a:ea typeface="Courier New"/>
                <a:cs typeface="Courier New"/>
                <a:sym typeface="Courier New"/>
              </a:rPr>
              <a:t>": "2020-12-24 17:11:54",</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managementIpAddress</a:t>
            </a:r>
            <a:r>
              <a:rPr lang="en" sz="1000">
                <a:solidFill>
                  <a:schemeClr val="lt2"/>
                </a:solidFill>
                <a:highlight>
                  <a:schemeClr val="accent1"/>
                </a:highlight>
                <a:latin typeface="Courier New"/>
                <a:ea typeface="Courier New"/>
                <a:cs typeface="Courier New"/>
                <a:sym typeface="Courier New"/>
              </a:rPr>
              <a:t>": "10.10.22.66",</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platformId</a:t>
            </a:r>
            <a:r>
              <a:rPr lang="en" sz="1000">
                <a:solidFill>
                  <a:schemeClr val="lt2"/>
                </a:solidFill>
                <a:highlight>
                  <a:schemeClr val="accent1"/>
                </a:highlight>
                <a:latin typeface="Courier New"/>
                <a:ea typeface="Courier New"/>
                <a:cs typeface="Courier New"/>
                <a:sym typeface="Courier New"/>
              </a:rPr>
              <a:t>": "C9300-24UX",</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reachabilityStatus</a:t>
            </a:r>
            <a:r>
              <a:rPr lang="en" sz="1000">
                <a:solidFill>
                  <a:schemeClr val="lt2"/>
                </a:solidFill>
                <a:highlight>
                  <a:schemeClr val="accent1"/>
                </a:highlight>
                <a:latin typeface="Courier New"/>
                <a:ea typeface="Courier New"/>
                <a:cs typeface="Courier New"/>
                <a:sym typeface="Courier New"/>
              </a:rPr>
              <a:t>": "Reachable",</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series</a:t>
            </a:r>
            <a:r>
              <a:rPr lang="en" sz="1000">
                <a:solidFill>
                  <a:schemeClr val="lt2"/>
                </a:solidFill>
                <a:highlight>
                  <a:schemeClr val="accent1"/>
                </a:highlight>
                <a:latin typeface="Courier New"/>
                <a:ea typeface="Courier New"/>
                <a:cs typeface="Courier New"/>
                <a:sym typeface="Courier New"/>
              </a:rPr>
              <a:t>": "Cisco Catalyst 9300 Series Switches",</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type</a:t>
            </a:r>
            <a:r>
              <a:rPr lang="en" sz="1000">
                <a:solidFill>
                  <a:schemeClr val="lt2"/>
                </a:solidFill>
                <a:highlight>
                  <a:schemeClr val="accent1"/>
                </a:highlight>
                <a:latin typeface="Courier New"/>
                <a:ea typeface="Courier New"/>
                <a:cs typeface="Courier New"/>
                <a:sym typeface="Courier New"/>
              </a:rPr>
              <a:t>": "Cisco Catalyst 9300 Switch",</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role</a:t>
            </a:r>
            <a:r>
              <a:rPr lang="en" sz="1000">
                <a:solidFill>
                  <a:schemeClr val="lt2"/>
                </a:solidFill>
                <a:highlight>
                  <a:schemeClr val="accent1"/>
                </a:highlight>
                <a:latin typeface="Courier New"/>
                <a:ea typeface="Courier New"/>
                <a:cs typeface="Courier New"/>
                <a:sym typeface="Courier New"/>
              </a:rPr>
              <a:t>": "ACCESS",</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instanceUuid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chemeClr val="accent1"/>
                </a:highlight>
                <a:latin typeface="Courier New"/>
                <a:ea typeface="Courier New"/>
                <a:cs typeface="Courier New"/>
                <a:sym typeface="Courier New"/>
              </a:rPr>
              <a:t>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b="1" lang="en" sz="1000">
                <a:solidFill>
                  <a:schemeClr val="lt1"/>
                </a:solidFill>
                <a:highlight>
                  <a:srgbClr val="FFFF00"/>
                </a:highlight>
                <a:latin typeface="Courier New"/>
                <a:ea typeface="Courier New"/>
                <a:cs typeface="Courier New"/>
                <a:sym typeface="Courier New"/>
              </a:rPr>
              <a:t>version</a:t>
            </a:r>
            <a:r>
              <a:rPr lang="en" sz="1000">
                <a:solidFill>
                  <a:schemeClr val="lt2"/>
                </a:solidFill>
                <a:highlight>
                  <a:schemeClr val="accent1"/>
                </a:highlight>
                <a:latin typeface="Courier New"/>
                <a:ea typeface="Courier New"/>
                <a:cs typeface="Courier New"/>
                <a:sym typeface="Courier New"/>
              </a:rPr>
              <a:t>": "1.0"</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chemeClr val="lt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Network Device List</a:t>
            </a:r>
            <a:endParaRPr/>
          </a:p>
        </p:txBody>
      </p:sp>
      <p:sp>
        <p:nvSpPr>
          <p:cNvPr id="266" name="Google Shape;266;p42"/>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2"/>
                </a:solidFill>
                <a:highlight>
                  <a:schemeClr val="accent5"/>
                </a:highlight>
                <a:latin typeface="Courier New"/>
                <a:ea typeface="Courier New"/>
                <a:cs typeface="Courier New"/>
                <a:sym typeface="Courier New"/>
              </a:rPr>
              <a:t>dev_list = []   </a:t>
            </a:r>
            <a:r>
              <a:rPr lang="en" sz="1200">
                <a:solidFill>
                  <a:schemeClr val="lt2"/>
                </a:solidFill>
                <a:latin typeface="Courier New"/>
                <a:ea typeface="Courier New"/>
                <a:cs typeface="Courier New"/>
                <a:sym typeface="Courier New"/>
              </a:rPr>
              <a:t>#creating empty list</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latin typeface="Courier New"/>
                <a:ea typeface="Courier New"/>
                <a:cs typeface="Courier New"/>
                <a:sym typeface="Courier New"/>
              </a:rPr>
              <a:t># looping through results and filter needed information</a:t>
            </a:r>
            <a:endParaRPr sz="12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latin typeface="Courier New"/>
                <a:ea typeface="Courier New"/>
                <a:cs typeface="Courier New"/>
                <a:sym typeface="Courier New"/>
              </a:rPr>
              <a:t># creating new JSON structure</a:t>
            </a:r>
            <a:endParaRPr sz="12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rgbClr val="EFEFEF"/>
                </a:highlight>
                <a:latin typeface="Courier New"/>
                <a:ea typeface="Courier New"/>
                <a:cs typeface="Courier New"/>
                <a:sym typeface="Courier New"/>
              </a:rPr>
              <a:t>for </a:t>
            </a:r>
            <a:r>
              <a:rPr b="1" lang="en" sz="1200">
                <a:solidFill>
                  <a:schemeClr val="lt2"/>
                </a:solidFill>
                <a:highlight>
                  <a:schemeClr val="accent3"/>
                </a:highlight>
                <a:latin typeface="Courier New"/>
                <a:ea typeface="Courier New"/>
                <a:cs typeface="Courier New"/>
                <a:sym typeface="Courier New"/>
              </a:rPr>
              <a:t> device </a:t>
            </a:r>
            <a:r>
              <a:rPr b="1" lang="en" sz="1200">
                <a:solidFill>
                  <a:schemeClr val="lt1"/>
                </a:solidFill>
                <a:highlight>
                  <a:srgbClr val="EFEFEF"/>
                </a:highlight>
                <a:latin typeface="Courier New"/>
                <a:ea typeface="Courier New"/>
                <a:cs typeface="Courier New"/>
                <a:sym typeface="Courier New"/>
              </a:rPr>
              <a:t> in </a:t>
            </a:r>
            <a:r>
              <a:rPr lang="en" sz="1200">
                <a:solidFill>
                  <a:schemeClr val="lt1"/>
                </a:solidFill>
                <a:highlight>
                  <a:srgbClr val="EFEFEF"/>
                </a:highlight>
                <a:latin typeface="Courier New"/>
                <a:ea typeface="Courier New"/>
                <a:cs typeface="Courier New"/>
                <a:sym typeface="Courier New"/>
              </a:rPr>
              <a:t>resp_devices_json[</a:t>
            </a:r>
            <a:r>
              <a:rPr b="1" lang="en" sz="1200">
                <a:solidFill>
                  <a:schemeClr val="lt1"/>
                </a:solidFill>
                <a:highlight>
                  <a:srgbClr val="EFEFEF"/>
                </a:highlight>
                <a:latin typeface="Courier New"/>
                <a:ea typeface="Courier New"/>
                <a:cs typeface="Courier New"/>
                <a:sym typeface="Courier New"/>
              </a:rPr>
              <a:t>'response'</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br>
              <a:rPr lang="en" sz="600">
                <a:solidFill>
                  <a:schemeClr val="lt2"/>
                </a:solidFill>
                <a:highlight>
                  <a:schemeClr val="accent1"/>
                </a:highlight>
                <a:latin typeface="Courier New"/>
                <a:ea typeface="Courier New"/>
                <a:cs typeface="Courier New"/>
                <a:sym typeface="Courier New"/>
              </a:rPr>
            </a:br>
            <a:r>
              <a:rPr lang="en" sz="1200">
                <a:solidFill>
                  <a:schemeClr val="lt1"/>
                </a:solidFill>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a:t>
            </a:r>
            <a:r>
              <a:rPr b="1" lang="en" sz="1200">
                <a:solidFill>
                  <a:schemeClr val="lt1"/>
                </a:solidFill>
                <a:highlight>
                  <a:schemeClr val="accent1"/>
                </a:highlight>
                <a:latin typeface="Courier New"/>
                <a:ea typeface="Courier New"/>
                <a:cs typeface="Courier New"/>
                <a:sym typeface="Courier New"/>
              </a:rPr>
              <a:t>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 </a:t>
            </a:r>
            <a:r>
              <a:rPr lang="en" sz="1100">
                <a:solidFill>
                  <a:schemeClr val="lt2"/>
                </a:solidFill>
                <a:highlight>
                  <a:schemeClr val="accent1"/>
                </a:highlight>
                <a:latin typeface="Courier New"/>
                <a:ea typeface="Courier New"/>
                <a:cs typeface="Courier New"/>
                <a:sym typeface="Courier New"/>
              </a:rPr>
              <a:t>#create empty dict</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['hostname']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'hostname'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['type']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['macAddress']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'macAddress'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['managementIpAddress']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'managementIpAddress'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['serialNumber']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'serialNumber'</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['softwareType']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'softwareType'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['softwareVersion']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'softwareVersion'</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['reachabilityStatus'] = </a:t>
            </a:r>
            <a:r>
              <a:rPr b="1" lang="en" sz="1200">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b="1" lang="en" sz="1200">
                <a:solidFill>
                  <a:schemeClr val="lt2"/>
                </a:solidFill>
                <a:highlight>
                  <a:schemeClr val="accent1"/>
                </a:highlight>
                <a:latin typeface="Courier New"/>
                <a:ea typeface="Courier New"/>
                <a:cs typeface="Courier New"/>
                <a:sym typeface="Courier New"/>
              </a:rPr>
              <a:t>'reachabilityStatus'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dev_list</a:t>
            </a:r>
            <a:r>
              <a:rPr lang="en" sz="1200">
                <a:solidFill>
                  <a:schemeClr val="lt2"/>
                </a:solidFill>
                <a:highlight>
                  <a:schemeClr val="accent1"/>
                </a:highlight>
                <a:latin typeface="Courier New"/>
                <a:ea typeface="Courier New"/>
                <a:cs typeface="Courier New"/>
                <a:sym typeface="Courier New"/>
              </a:rPr>
              <a:t>.</a:t>
            </a:r>
            <a:r>
              <a:rPr b="1" lang="en" sz="1200">
                <a:solidFill>
                  <a:schemeClr val="lt1"/>
                </a:solidFill>
                <a:highlight>
                  <a:schemeClr val="accent1"/>
                </a:highlight>
                <a:latin typeface="Courier New"/>
                <a:ea typeface="Courier New"/>
                <a:cs typeface="Courier New"/>
                <a:sym typeface="Courier New"/>
              </a:rPr>
              <a:t>append</a:t>
            </a:r>
            <a:r>
              <a:rPr lang="en" sz="1200">
                <a:solidFill>
                  <a:schemeClr val="lt2"/>
                </a:solidFill>
                <a:highlight>
                  <a:schemeClr val="accent1"/>
                </a:highlight>
                <a:latin typeface="Courier New"/>
                <a:ea typeface="Courier New"/>
                <a:cs typeface="Courier New"/>
                <a:sym typeface="Courier New"/>
              </a:rPr>
              <a:t>(</a:t>
            </a:r>
            <a:r>
              <a:rPr b="1" lang="en" sz="1200">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a:t>
            </a:r>
            <a:endParaRPr b="1"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Client Health</a:t>
            </a:r>
            <a:endParaRPr/>
          </a:p>
        </p:txBody>
      </p:sp>
      <p:sp>
        <p:nvSpPr>
          <p:cNvPr id="272" name="Google Shape;272;p43"/>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DNA CENTER REQUEST </a:t>
            </a:r>
            <a:endParaRPr sz="1800">
              <a:solidFill>
                <a:schemeClr val="lt2"/>
              </a:solidFill>
              <a:highlight>
                <a:schemeClr val="accent1"/>
              </a:highlight>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b="1" lang="en" sz="1000">
                <a:solidFill>
                  <a:schemeClr val="lt2"/>
                </a:solidFill>
                <a:latin typeface="Courier New"/>
                <a:ea typeface="Courier New"/>
                <a:cs typeface="Courier New"/>
                <a:sym typeface="Courier New"/>
              </a:rPr>
              <a:t>requests</a:t>
            </a:r>
            <a:endParaRPr b="1"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b="1" lang="en" sz="1000">
                <a:solidFill>
                  <a:schemeClr val="lt2"/>
                </a:solidFill>
                <a:latin typeface="Courier New"/>
                <a:ea typeface="Courier New"/>
                <a:cs typeface="Courier New"/>
                <a:sym typeface="Courier New"/>
              </a:rPr>
              <a:t>json</a:t>
            </a:r>
            <a:br>
              <a:rPr b="1" lang="en" sz="1000">
                <a:solidFill>
                  <a:schemeClr val="lt2"/>
                </a:solidFill>
                <a:latin typeface="Courier New"/>
                <a:ea typeface="Courier New"/>
                <a:cs typeface="Courier New"/>
                <a:sym typeface="Courier New"/>
              </a:rPr>
            </a:br>
            <a:endParaRPr b="1"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i="1" lang="en" sz="1000">
                <a:solidFill>
                  <a:schemeClr val="lt2"/>
                </a:solidFill>
                <a:highlight>
                  <a:schemeClr val="accent1"/>
                </a:highlight>
                <a:latin typeface="Courier New"/>
                <a:ea typeface="Courier New"/>
                <a:cs typeface="Courier New"/>
                <a:sym typeface="Courier New"/>
              </a:rPr>
              <a:t># </a:t>
            </a:r>
            <a:r>
              <a:rPr b="1" i="1" lang="en" sz="1000">
                <a:solidFill>
                  <a:srgbClr val="F9CB9C"/>
                </a:solidFill>
                <a:highlight>
                  <a:schemeClr val="accent1"/>
                </a:highlight>
                <a:latin typeface="Courier New"/>
                <a:ea typeface="Courier New"/>
                <a:cs typeface="Courier New"/>
                <a:sym typeface="Courier New"/>
              </a:rPr>
              <a:t>f</a:t>
            </a:r>
            <a:r>
              <a:rPr i="1" lang="en" sz="1000">
                <a:solidFill>
                  <a:schemeClr val="lt2"/>
                </a:solidFill>
                <a:highlight>
                  <a:schemeClr val="accent1"/>
                </a:highlight>
                <a:latin typeface="Courier New"/>
                <a:ea typeface="Courier New"/>
                <a:cs typeface="Courier New"/>
                <a:sym typeface="Courier New"/>
              </a:rPr>
              <a:t>-string is used for string formatting of request url</a:t>
            </a:r>
            <a:endParaRPr i="1"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chemeClr val="lt1"/>
                </a:solidFill>
                <a:highlight>
                  <a:srgbClr val="EFEFEF"/>
                </a:highlight>
                <a:latin typeface="Courier New"/>
                <a:ea typeface="Courier New"/>
                <a:cs typeface="Courier New"/>
                <a:sym typeface="Courier New"/>
              </a:rPr>
              <a:t>get_resp = requests.get(</a:t>
            </a:r>
            <a:r>
              <a:rPr b="1" lang="en" sz="1100">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b="1" lang="en" sz="1200">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2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highlight>
                  <a:schemeClr val="accent1"/>
                </a:highlight>
              </a:rPr>
              <a:t>RAW RESPONSE DATA FRAGMENT</a:t>
            </a:r>
            <a:endParaRPr b="1" sz="1800">
              <a:solidFill>
                <a:schemeClr val="lt1"/>
              </a:solidFill>
              <a:highlight>
                <a:schemeClr val="accent1"/>
              </a:highlight>
            </a:endParaRPr>
          </a:p>
          <a:p>
            <a:pPr indent="0" lvl="0" marL="0" rtl="0" algn="l">
              <a:lnSpc>
                <a:spcPct val="100000"/>
              </a:lnSpc>
              <a:spcBef>
                <a:spcPts val="0"/>
              </a:spcBef>
              <a:spcAft>
                <a:spcPts val="0"/>
              </a:spcAft>
              <a:buNone/>
            </a:pPr>
            <a:r>
              <a:t/>
            </a:r>
            <a:endParaRPr b="1" sz="6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b="1" lang="en" sz="1200">
                <a:solidFill>
                  <a:schemeClr val="lt1"/>
                </a:solidFill>
                <a:highlight>
                  <a:schemeClr val="lt2"/>
                </a:highlight>
                <a:latin typeface="Courier New"/>
                <a:ea typeface="Courier New"/>
                <a:cs typeface="Courier New"/>
                <a:sym typeface="Courier New"/>
              </a:rPr>
              <a:t>'response'</a:t>
            </a:r>
            <a:r>
              <a:rPr lang="en" sz="1200">
                <a:solidFill>
                  <a:schemeClr val="lt1"/>
                </a:solidFill>
                <a:highlight>
                  <a:schemeClr val="lt2"/>
                </a:highlight>
                <a:latin typeface="Courier New"/>
                <a:ea typeface="Courier New"/>
                <a:cs typeface="Courier New"/>
                <a:sym typeface="Courier New"/>
              </a:rPr>
              <a:t>: [{'siteId': 'global', </a:t>
            </a:r>
            <a:r>
              <a:rPr b="1" lang="en" sz="1200">
                <a:solidFill>
                  <a:schemeClr val="lt1"/>
                </a:solidFill>
                <a:highlight>
                  <a:srgbClr val="FFFF00"/>
                </a:highlight>
                <a:latin typeface="Courier New"/>
                <a:ea typeface="Courier New"/>
                <a:cs typeface="Courier New"/>
                <a:sym typeface="Courier New"/>
              </a:rPr>
              <a:t>'scoreDetail'</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{'scoreCategory': 'CLIENT_TYPE', 'value': 'ALL'}, </a:t>
            </a:r>
            <a:r>
              <a:rPr b="1" lang="en" sz="1200">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29, </a:t>
            </a:r>
            <a:r>
              <a:rPr b="1" lang="en" sz="1200">
                <a:solidFill>
                  <a:schemeClr val="lt1"/>
                </a:solidFill>
                <a:highlight>
                  <a:srgbClr val="FFFF00"/>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82, 'clientUniqueCount': 82, </a:t>
            </a:r>
            <a:r>
              <a:rPr b="1" lang="en" sz="1200">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b="1" lang="en" sz="1200">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{'scoreCategory': {'scoreCategory': 'CLIENT_TYPE', </a:t>
            </a:r>
            <a:r>
              <a:rPr b="1" lang="en" sz="1200">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'WIRED'}, </a:t>
            </a:r>
            <a:r>
              <a:rPr b="1" lang="en" sz="1200">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100, </a:t>
            </a:r>
            <a:r>
              <a:rPr b="1" lang="en" sz="1200">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2, 'clientUniqueCount': 2, </a:t>
            </a:r>
            <a:r>
              <a:rPr b="1" lang="en" sz="1200">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b="1" lang="en" sz="1200">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r>
              <a:rPr b="1" lang="en" sz="1200">
                <a:solidFill>
                  <a:schemeClr val="lt1"/>
                </a:solidFill>
                <a:highlight>
                  <a:schemeClr val="lt2"/>
                </a:highlight>
                <a:latin typeface="Courier New"/>
                <a:ea typeface="Courier New"/>
                <a:cs typeface="Courier New"/>
                <a:sym typeface="Courier New"/>
              </a:rPr>
              <a:t>'scoreList'</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'SCORE_TYPE', </a:t>
            </a:r>
            <a:r>
              <a:rPr b="1" lang="en" sz="1200">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'POOR'}, </a:t>
            </a:r>
            <a:r>
              <a:rPr b="1" lang="en" sz="1200">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 </a:t>
            </a:r>
            <a:r>
              <a:rPr b="1" lang="en" sz="1200">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0, 'clientUniqueCount': 0, </a:t>
            </a:r>
            <a:r>
              <a:rPr b="1" lang="en" sz="1200">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b="1" lang="en" sz="1200">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Filtering Response Data - Client Health</a:t>
            </a:r>
            <a:endParaRPr/>
          </a:p>
        </p:txBody>
      </p:sp>
      <p:sp>
        <p:nvSpPr>
          <p:cNvPr id="278" name="Google Shape;278;p44"/>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FILTERING DATA IN THE RESPONSE</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print(</a:t>
            </a:r>
            <a:r>
              <a:rPr b="1" lang="en" sz="1200">
                <a:solidFill>
                  <a:schemeClr val="lt1"/>
                </a:solidFill>
                <a:highlight>
                  <a:srgbClr val="EFEFEF"/>
                </a:highlight>
                <a:latin typeface="Courier New"/>
                <a:ea typeface="Courier New"/>
                <a:cs typeface="Courier New"/>
                <a:sym typeface="Courier New"/>
              </a:rPr>
              <a:t>type</a:t>
            </a:r>
            <a:r>
              <a:rPr lang="en" sz="1200">
                <a:solidFill>
                  <a:schemeClr val="lt2"/>
                </a:solidFill>
                <a:latin typeface="Courier New"/>
                <a:ea typeface="Courier New"/>
                <a:cs typeface="Courier New"/>
                <a:sym typeface="Courier New"/>
              </a:rPr>
              <a:t>(get_resp_json))</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rgbClr val="EFEFEF"/>
                </a:highlight>
                <a:latin typeface="Courier New"/>
                <a:ea typeface="Courier New"/>
                <a:cs typeface="Courier New"/>
                <a:sym typeface="Courier New"/>
              </a:rPr>
              <a:t>print(get_resp_json</a:t>
            </a:r>
            <a:r>
              <a:rPr lang="en" sz="1200">
                <a:solidFill>
                  <a:schemeClr val="lt1"/>
                </a:solidFill>
                <a:highlight>
                  <a:srgbClr val="FFFF00"/>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response</a:t>
            </a:r>
            <a:r>
              <a:rPr lang="en" sz="1200">
                <a:solidFill>
                  <a:schemeClr val="lt1"/>
                </a:solidFill>
                <a:highlight>
                  <a:srgbClr val="FFFF00"/>
                </a:highlight>
                <a:latin typeface="Courier New"/>
                <a:ea typeface="Courier New"/>
                <a:cs typeface="Courier New"/>
                <a:sym typeface="Courier New"/>
              </a:rPr>
              <a:t>"]</a:t>
            </a:r>
            <a:r>
              <a:rPr b="1" lang="en" sz="1200">
                <a:solidFill>
                  <a:schemeClr val="lt2"/>
                </a:solidFill>
                <a:highlight>
                  <a:srgbClr val="FF9900"/>
                </a:highlight>
                <a:latin typeface="Courier New"/>
                <a:ea typeface="Courier New"/>
                <a:cs typeface="Courier New"/>
                <a:sym typeface="Courier New"/>
              </a:rPr>
              <a:t>[0]</a:t>
            </a:r>
            <a:r>
              <a:rPr b="1" lang="en" sz="1200">
                <a:solidFill>
                  <a:schemeClr val="lt1"/>
                </a:solidFill>
                <a:highlight>
                  <a:srgbClr val="EFEFEF"/>
                </a:highlight>
                <a:latin typeface="Courier New"/>
                <a:ea typeface="Courier New"/>
                <a:cs typeface="Courier New"/>
                <a:sym typeface="Courier New"/>
              </a:rPr>
              <a:t>["scoreDetail"]</a:t>
            </a:r>
            <a:r>
              <a:rPr b="1" lang="en" sz="1200">
                <a:solidFill>
                  <a:schemeClr val="lt2"/>
                </a:solidFill>
                <a:highlight>
                  <a:srgbClr val="FF9900"/>
                </a:highlight>
                <a:latin typeface="Courier New"/>
                <a:ea typeface="Courier New"/>
                <a:cs typeface="Courier New"/>
                <a:sym typeface="Courier New"/>
              </a:rPr>
              <a:t>[0]</a:t>
            </a:r>
            <a:r>
              <a:rPr b="1" lang="en" sz="1200">
                <a:solidFill>
                  <a:schemeClr val="lt1"/>
                </a:solidFill>
                <a:highlight>
                  <a:srgbClr val="00FF00"/>
                </a:highlight>
                <a:latin typeface="Courier New"/>
                <a:ea typeface="Courier New"/>
                <a:cs typeface="Courier New"/>
                <a:sym typeface="Courier New"/>
              </a:rPr>
              <a:t>["clientCount"]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lt1"/>
              </a:solidFill>
            </a:endParaRPr>
          </a:p>
          <a:p>
            <a:pPr indent="0" lvl="0" marL="0" rtl="0" algn="l">
              <a:lnSpc>
                <a:spcPct val="100000"/>
              </a:lnSpc>
              <a:spcBef>
                <a:spcPts val="0"/>
              </a:spcBef>
              <a:spcAft>
                <a:spcPts val="0"/>
              </a:spcAft>
              <a:buNone/>
            </a:pPr>
            <a:r>
              <a:rPr b="1" lang="en" sz="1800">
                <a:solidFill>
                  <a:schemeClr val="lt1"/>
                </a:solidFill>
              </a:rPr>
              <a:t>OUTPUT</a:t>
            </a:r>
            <a:endParaRPr b="1" sz="1800">
              <a:solidFill>
                <a:schemeClr val="lt1"/>
              </a:solidFill>
              <a:highlight>
                <a:schemeClr val="accent1"/>
              </a:highlight>
            </a:endParaRPr>
          </a:p>
          <a:p>
            <a:pPr indent="0" lvl="0" marL="0" rtl="0" algn="l">
              <a:lnSpc>
                <a:spcPct val="100000"/>
              </a:lnSpc>
              <a:spcBef>
                <a:spcPts val="0"/>
              </a:spcBef>
              <a:spcAft>
                <a:spcPts val="0"/>
              </a:spcAft>
              <a:buNone/>
            </a:pPr>
            <a:r>
              <a:rPr b="1" lang="en" sz="1100">
                <a:solidFill>
                  <a:schemeClr val="lt1"/>
                </a:solidFill>
                <a:highlight>
                  <a:schemeClr val="accent1"/>
                </a:highlight>
              </a:rPr>
              <a:t>-</a:t>
            </a:r>
            <a:endParaRPr b="1" sz="1100">
              <a:solidFill>
                <a:schemeClr val="lt1"/>
              </a:solidFill>
              <a:highlight>
                <a:schemeClr val="accent1"/>
              </a:highlight>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Output 1:</a:t>
            </a:r>
            <a:r>
              <a:rPr lang="en" sz="1200">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&lt;class 'dict'&gt;</a:t>
            </a:r>
            <a:br>
              <a:rPr b="1" lang="en" sz="1200">
                <a:solidFill>
                  <a:schemeClr val="lt1"/>
                </a:solidFill>
                <a:highlight>
                  <a:schemeClr val="accent1"/>
                </a:highlight>
                <a:latin typeface="Courier New"/>
                <a:ea typeface="Courier New"/>
                <a:cs typeface="Courier New"/>
                <a:sym typeface="Courier New"/>
              </a:rPr>
            </a:br>
            <a:r>
              <a:rPr b="1" lang="en" sz="1100">
                <a:solidFill>
                  <a:schemeClr val="lt1"/>
                </a:solidFill>
                <a:highlight>
                  <a:schemeClr val="accent1"/>
                </a:highlight>
              </a:rPr>
              <a:t>-</a:t>
            </a:r>
            <a:br>
              <a:rPr b="1" lang="en" sz="1200">
                <a:solidFill>
                  <a:schemeClr val="lt1"/>
                </a:solidFill>
                <a:highlight>
                  <a:schemeClr val="accent1"/>
                </a:highlight>
                <a:latin typeface="Courier New"/>
                <a:ea typeface="Courier New"/>
                <a:cs typeface="Courier New"/>
                <a:sym typeface="Courier New"/>
              </a:rPr>
            </a:br>
            <a:r>
              <a:rPr b="1" lang="en" sz="1200">
                <a:solidFill>
                  <a:schemeClr val="lt1"/>
                </a:solidFill>
                <a:highlight>
                  <a:schemeClr val="accent1"/>
                </a:highlight>
                <a:latin typeface="Courier New"/>
                <a:ea typeface="Courier New"/>
                <a:cs typeface="Courier New"/>
                <a:sym typeface="Courier New"/>
              </a:rPr>
              <a:t>Output 2:</a:t>
            </a:r>
            <a:r>
              <a:rPr lang="en" sz="1200">
                <a:solidFill>
                  <a:schemeClr val="lt1"/>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Number of clients in first group: </a:t>
            </a:r>
            <a:r>
              <a:rPr b="1" lang="en" sz="1600">
                <a:solidFill>
                  <a:schemeClr val="lt1"/>
                </a:solidFill>
                <a:highlight>
                  <a:srgbClr val="00FF00"/>
                </a:highlight>
                <a:latin typeface="Courier New"/>
                <a:ea typeface="Courier New"/>
                <a:cs typeface="Courier New"/>
                <a:sym typeface="Courier New"/>
              </a:rPr>
              <a:t>82</a:t>
            </a:r>
            <a:endParaRPr b="1" sz="1600">
              <a:solidFill>
                <a:schemeClr val="lt1"/>
              </a:solidFill>
              <a:highlight>
                <a:srgbClr val="00FF00"/>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Webex Response Data </a:t>
            </a:r>
            <a:r>
              <a:rPr lang="en">
                <a:solidFill>
                  <a:schemeClr val="lt2"/>
                </a:solidFill>
                <a:highlight>
                  <a:schemeClr val="accent5"/>
                </a:highlight>
              </a:rPr>
              <a:t>/people/me</a:t>
            </a:r>
            <a:endParaRPr>
              <a:solidFill>
                <a:schemeClr val="lt2"/>
              </a:solidFill>
              <a:highlight>
                <a:schemeClr val="accent5"/>
              </a:highlight>
            </a:endParaRPr>
          </a:p>
        </p:txBody>
      </p:sp>
      <p:sp>
        <p:nvSpPr>
          <p:cNvPr id="284" name="Google Shape;284;p45"/>
          <p:cNvSpPr txBox="1"/>
          <p:nvPr>
            <p:ph idx="1" type="body"/>
          </p:nvPr>
        </p:nvSpPr>
        <p:spPr>
          <a:xfrm>
            <a:off x="311700" y="1152475"/>
            <a:ext cx="8656200" cy="3885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Webex </a:t>
            </a:r>
            <a:r>
              <a:rPr lang="en" sz="1800">
                <a:solidFill>
                  <a:schemeClr val="lt2"/>
                </a:solidFill>
                <a:highlight>
                  <a:schemeClr val="accent1"/>
                </a:highlight>
              </a:rPr>
              <a:t>API Call: </a:t>
            </a:r>
            <a:r>
              <a:rPr lang="en" sz="1800">
                <a:solidFill>
                  <a:schemeClr val="lt2"/>
                </a:solidFill>
                <a:highlight>
                  <a:schemeClr val="accent1"/>
                </a:highlight>
                <a:latin typeface="Courier New"/>
                <a:ea typeface="Courier New"/>
                <a:cs typeface="Courier New"/>
                <a:sym typeface="Courier New"/>
              </a:rPr>
              <a:t>"</a:t>
            </a:r>
            <a:r>
              <a:rPr lang="en" sz="1800">
                <a:solidFill>
                  <a:schemeClr val="lt2"/>
                </a:solidFill>
                <a:highlight>
                  <a:schemeClr val="accent1"/>
                </a:highlight>
              </a:rPr>
              <a:t>https://api.ciscospark.com/v1/people/me</a:t>
            </a:r>
            <a:r>
              <a:rPr lang="en" sz="1800">
                <a:solidFill>
                  <a:schemeClr val="lt2"/>
                </a:solidFill>
                <a:highlight>
                  <a:schemeClr val="accent1"/>
                </a:highlight>
                <a:latin typeface="Courier New"/>
                <a:ea typeface="Courier New"/>
                <a:cs typeface="Courier New"/>
                <a:sym typeface="Courier New"/>
              </a:rPr>
              <a:t>"</a:t>
            </a:r>
            <a:br>
              <a:rPr b="1" lang="en" sz="1800">
                <a:solidFill>
                  <a:schemeClr val="lt2"/>
                </a:solidFill>
                <a:highlight>
                  <a:schemeClr val="accent1"/>
                </a:highlight>
                <a:latin typeface="Courier New"/>
                <a:ea typeface="Courier New"/>
                <a:cs typeface="Courier New"/>
                <a:sym typeface="Courier New"/>
              </a:rPr>
            </a:br>
            <a:r>
              <a:rPr b="1" lang="en" sz="1000">
                <a:solidFill>
                  <a:schemeClr val="lt1"/>
                </a:solidFill>
              </a:rPr>
              <a:t>Partial Output (with some response data highlighted)</a:t>
            </a:r>
            <a:endParaRPr b="1" sz="18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chemeClr val="lt2"/>
                </a:highlight>
                <a:latin typeface="Courier New"/>
                <a:ea typeface="Courier New"/>
                <a:cs typeface="Courier New"/>
                <a:sym typeface="Courier New"/>
              </a:rPr>
              <a:t>id</a:t>
            </a:r>
            <a:r>
              <a:rPr lang="en" sz="1100">
                <a:solidFill>
                  <a:schemeClr val="lt1"/>
                </a:solidFill>
                <a:highlight>
                  <a:schemeClr val="lt2"/>
                </a:highlight>
                <a:latin typeface="Courier New"/>
                <a:ea typeface="Courier New"/>
                <a:cs typeface="Courier New"/>
                <a:sym typeface="Courier New"/>
              </a:rPr>
              <a:t>":"Y2lzY29zcGFya...NlYzQ5NjI5MGY","</a:t>
            </a:r>
            <a:r>
              <a:rPr b="1" lang="en" sz="1100">
                <a:solidFill>
                  <a:schemeClr val="lt1"/>
                </a:solidFill>
                <a:highlight>
                  <a:srgbClr val="FFFF00"/>
                </a:highlight>
                <a:latin typeface="Courier New"/>
                <a:ea typeface="Courier New"/>
                <a:cs typeface="Courier New"/>
                <a:sym typeface="Courier New"/>
              </a:rPr>
              <a:t>emails</a:t>
            </a:r>
            <a:r>
              <a:rPr lang="en" sz="1100">
                <a:solidFill>
                  <a:schemeClr val="lt1"/>
                </a:solidFill>
                <a:highlight>
                  <a:schemeClr val="lt2"/>
                </a:highlight>
                <a:latin typeface="Courier New"/>
                <a:ea typeface="Courier New"/>
                <a:cs typeface="Courier New"/>
                <a:sym typeface="Courier New"/>
              </a:rPr>
              <a:t>":["</a:t>
            </a:r>
            <a:r>
              <a:rPr lang="en" sz="1100" u="sng">
                <a:solidFill>
                  <a:schemeClr val="lt1"/>
                </a:solidFill>
                <a:highlight>
                  <a:schemeClr val="lt2"/>
                </a:highlight>
                <a:latin typeface="Courier New"/>
                <a:ea typeface="Courier New"/>
                <a:cs typeface="Courier New"/>
                <a:sym typeface="Courier New"/>
                <a:hlinkClick r:id="rId3">
                  <a:extLst>
                    <a:ext uri="{A12FA001-AC4F-418D-AE19-62706E023703}">
                      <ahyp:hlinkClr val="tx"/>
                    </a:ext>
                  </a:extLst>
                </a:hlinkClick>
              </a:rPr>
              <a:t>Yvan.rooseleer@biasc.be</a:t>
            </a:r>
            <a:r>
              <a:rPr lang="en" sz="1100">
                <a:solidFill>
                  <a:schemeClr val="lt1"/>
                </a:solidFill>
                <a:highlight>
                  <a:schemeClr val="lt2"/>
                </a:highlight>
                <a:latin typeface="Courier New"/>
                <a:ea typeface="Courier New"/>
                <a:cs typeface="Courier New"/>
                <a:sym typeface="Courier New"/>
              </a:rPr>
              <a:t>"],"sipAddresses":[{"type":"personal-room","value":"838744612@biasc.webex.com","primary":false},{"</a:t>
            </a:r>
            <a:r>
              <a:rPr b="1" lang="en" sz="1100">
                <a:solidFill>
                  <a:schemeClr val="lt1"/>
                </a:solidFill>
                <a:highlight>
                  <a:schemeClr val="lt2"/>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":"personal-room","</a:t>
            </a:r>
            <a:r>
              <a:rPr b="1" lang="en" sz="1100">
                <a:solidFill>
                  <a:schemeClr val="lt1"/>
                </a:solidFill>
                <a:highlight>
                  <a:schemeClr val="lt2"/>
                </a:highlight>
                <a:latin typeface="Courier New"/>
                <a:ea typeface="Courier New"/>
                <a:cs typeface="Courier New"/>
                <a:sym typeface="Courier New"/>
              </a:rPr>
              <a:t>value</a:t>
            </a:r>
            <a:r>
              <a:rPr lang="en" sz="1100">
                <a:solidFill>
                  <a:schemeClr val="lt1"/>
                </a:solidFill>
                <a:highlight>
                  <a:schemeClr val="lt2"/>
                </a:highlight>
                <a:latin typeface="Courier New"/>
                <a:ea typeface="Courier New"/>
                <a:cs typeface="Courier New"/>
                <a:sym typeface="Courier New"/>
              </a:rPr>
              <a:t>":"yvan.rooseleer@biasc.webex.com","primary":false},{"type":"cloud-calling","value":"Yvan.rooseleer@biasc.calls.webex.com","primary":true}],"</a:t>
            </a:r>
            <a:r>
              <a:rPr b="1" lang="en" sz="1100">
                <a:solidFill>
                  <a:schemeClr val="lt1"/>
                </a:solidFill>
                <a:highlight>
                  <a:srgbClr val="FFFF00"/>
                </a:highlight>
                <a:latin typeface="Courier New"/>
                <a:ea typeface="Courier New"/>
                <a:cs typeface="Courier New"/>
                <a:sym typeface="Courier New"/>
              </a:rPr>
              <a:t>displayName</a:t>
            </a: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chemeClr val="lt2"/>
                </a:highlight>
                <a:latin typeface="Courier New"/>
                <a:ea typeface="Courier New"/>
                <a:cs typeface="Courier New"/>
                <a:sym typeface="Courier New"/>
              </a:rPr>
              <a:t>Yvan</a:t>
            </a:r>
            <a:r>
              <a:rPr b="1" lang="en" sz="1100">
                <a:solidFill>
                  <a:srgbClr val="EFEFEF"/>
                </a:solidFill>
                <a:highlight>
                  <a:schemeClr val="lt2"/>
                </a:highlight>
                <a:latin typeface="Courier New"/>
                <a:ea typeface="Courier New"/>
                <a:cs typeface="Courier New"/>
                <a:sym typeface="Courier New"/>
              </a:rPr>
              <a:t>_</a:t>
            </a:r>
            <a:r>
              <a:rPr b="1" lang="en" sz="1100">
                <a:solidFill>
                  <a:schemeClr val="lt1"/>
                </a:solidFill>
                <a:highlight>
                  <a:schemeClr val="lt2"/>
                </a:highlight>
                <a:latin typeface="Courier New"/>
                <a:ea typeface="Courier New"/>
                <a:cs typeface="Courier New"/>
                <a:sym typeface="Courier New"/>
              </a:rPr>
              <a:t>Rooseleer</a:t>
            </a:r>
            <a:r>
              <a:rPr lang="en" sz="1100">
                <a:solidFill>
                  <a:schemeClr val="lt1"/>
                </a:solidFill>
                <a:highlight>
                  <a:schemeClr val="lt2"/>
                </a:highlight>
                <a:latin typeface="Courier New"/>
                <a:ea typeface="Courier New"/>
                <a:cs typeface="Courier New"/>
                <a:sym typeface="Courier New"/>
              </a:rPr>
              <a:t>","nickName":"Yvan","</a:t>
            </a:r>
            <a:r>
              <a:rPr b="1" lang="en" sz="1100">
                <a:solidFill>
                  <a:schemeClr val="lt1"/>
                </a:solidFill>
                <a:highlight>
                  <a:schemeClr val="lt2"/>
                </a:highlight>
                <a:latin typeface="Courier New"/>
                <a:ea typeface="Courier New"/>
                <a:cs typeface="Courier New"/>
                <a:sym typeface="Courier New"/>
              </a:rPr>
              <a:t>firstName</a:t>
            </a:r>
            <a:r>
              <a:rPr lang="en" sz="1100">
                <a:solidFill>
                  <a:schemeClr val="lt1"/>
                </a:solidFill>
                <a:highlight>
                  <a:schemeClr val="lt2"/>
                </a:highlight>
                <a:latin typeface="Courier New"/>
                <a:ea typeface="Courier New"/>
                <a:cs typeface="Courier New"/>
                <a:sym typeface="Courier New"/>
              </a:rPr>
              <a:t>":"Yvan","</a:t>
            </a:r>
            <a:r>
              <a:rPr b="1" lang="en" sz="1100">
                <a:solidFill>
                  <a:schemeClr val="lt1"/>
                </a:solidFill>
                <a:highlight>
                  <a:schemeClr val="lt2"/>
                </a:highlight>
                <a:latin typeface="Courier New"/>
                <a:ea typeface="Courier New"/>
                <a:cs typeface="Courier New"/>
                <a:sym typeface="Courier New"/>
              </a:rPr>
              <a:t>lastName</a:t>
            </a:r>
            <a:r>
              <a:rPr lang="en" sz="1100">
                <a:solidFill>
                  <a:schemeClr val="lt1"/>
                </a:solidFill>
                <a:highlight>
                  <a:schemeClr val="lt2"/>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b="1" lang="en" sz="1100">
                <a:solidFill>
                  <a:schemeClr val="lt1"/>
                </a:solidFill>
                <a:highlight>
                  <a:schemeClr val="lt2"/>
                </a:highlight>
                <a:latin typeface="Courier New"/>
                <a:ea typeface="Courier New"/>
                <a:cs typeface="Courier New"/>
                <a:sym typeface="Courier New"/>
              </a:rPr>
              <a:t>roles</a:t>
            </a:r>
            <a:r>
              <a:rPr lang="en" sz="1100">
                <a:solidFill>
                  <a:schemeClr val="lt1"/>
                </a:solidFill>
                <a:highlight>
                  <a:schemeClr val="lt2"/>
                </a:highlight>
                <a:latin typeface="Courier New"/>
                <a:ea typeface="Courier New"/>
                <a:cs typeface="Courier New"/>
                <a:sym typeface="Courier New"/>
              </a:rPr>
              <a:t>":["Y2lzY29zcGFya9hZG1pbg"],"licenses":["Y2lTQtNDExMS1hYThkLTA1MDI3N2Y3ZjdlOQ","Y2lzY29zcGFyazovL3VzL0xJQ0VOy53ZWJleC5jb20","Y2lzY29zcGFyazovL3VzL0xJQ0VOUxYmJlNTU2LWQwZmItNGFiNy1hMTYyLTlmNjQ2OGIyYmU5ZA","Y2lzYVOU0UvZTRkNDExMmQtMjU0OC00MWBiNDI4MmQ5NmY5NA","Y2lzYTJhNTNfYmlhc2Mud2ViZXguY29t","Y2lzYZWExODFmOkZTU18xYjcyOGZmOS03ZGU4LTRjYjctOTU0MC0yOTMyMGI1YTQyY2I","Y2lzY29zUtMDRmZTQ1ZWExODFmOkZUTV9mNWZkZTM1Zi00NzA0LTQ2MGEtODEwZi00YzVkMzUyNDFlNjk","Y2lzY29zcExODFmOkNHXzVkYjcwNjYyLWNmYTItNGFjZC04MTRlLTgwYjNiNWVkZjNlZA","Y2lzY29zcGFyazovL3jQ3MzgyOC1hOTgwLTQ3MmYtODE5ZC02YjljY2UwOGU5MmI","Y2lzY29zcGFyazovLmOkZNU185ZWNhNzgxNC0zMzEzLTQ2NGYtOTY0Mi0wMjM5ODc1YmM5Zjg","Y2lzY29zcGFyazovLNDExMmQtMjU0OGE3NS1hNDNmLTBkYmJhMjIyNzg3Zl9iaWFzYy53ZWJleC5jb20","Y2lMwMjFkLTgwYjctNDFiYi1iZThhLWM0YjFiZjcyNTE4YV9iaWFzYy53ZWJleC5jb20","Y2lzY29zcGFyazovL3V0YTQ3LTgxMGUtMDRmZTQ1ZWExODFmOk1kYmFiMDcxYmY0NA","Y2lzY29zcGFyazovL3VzL0xJQ0VOUXzNkMDU3N2RiLTFjOGItNDQ4My1hMTBjLzYy53ZWJleC5jb20"],"</a:t>
            </a:r>
            <a:r>
              <a:rPr b="1" lang="en" sz="1100">
                <a:solidFill>
                  <a:schemeClr val="lt1"/>
                </a:solidFill>
                <a:highlight>
                  <a:srgbClr val="FFFF00"/>
                </a:highlight>
                <a:latin typeface="Courier New"/>
                <a:ea typeface="Courier New"/>
                <a:cs typeface="Courier New"/>
                <a:sym typeface="Courier New"/>
              </a:rPr>
              <a:t>created</a:t>
            </a: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chemeClr val="lt2"/>
                </a:highlight>
                <a:latin typeface="Courier New"/>
                <a:ea typeface="Courier New"/>
                <a:cs typeface="Courier New"/>
                <a:sym typeface="Courier New"/>
              </a:rPr>
              <a:t>2016-12-23T08:38:22.877Z</a:t>
            </a:r>
            <a:r>
              <a:rPr lang="en" sz="1100">
                <a:solidFill>
                  <a:schemeClr val="lt1"/>
                </a:solidFill>
                <a:highlight>
                  <a:schemeClr val="lt2"/>
                </a:highlight>
                <a:latin typeface="Courier New"/>
                <a:ea typeface="Courier New"/>
                <a:cs typeface="Courier New"/>
                <a:sym typeface="Courier New"/>
              </a:rPr>
              <a:t>","lastModified":"2021-01-26T17:55:07.662Z","</a:t>
            </a:r>
            <a:r>
              <a:rPr b="1" lang="en" sz="1100">
                <a:solidFill>
                  <a:schemeClr val="lt1"/>
                </a:solidFill>
                <a:highlight>
                  <a:schemeClr val="lt2"/>
                </a:highlight>
                <a:latin typeface="Courier New"/>
                <a:ea typeface="Courier New"/>
                <a:cs typeface="Courier New"/>
                <a:sym typeface="Courier New"/>
              </a:rPr>
              <a:t>lastActivity</a:t>
            </a:r>
            <a:r>
              <a:rPr lang="en" sz="1100">
                <a:solidFill>
                  <a:schemeClr val="lt1"/>
                </a:solidFill>
                <a:highlight>
                  <a:schemeClr val="lt2"/>
                </a:highlight>
                <a:latin typeface="Courier New"/>
                <a:ea typeface="Courier New"/>
                <a:cs typeface="Courier New"/>
                <a:sym typeface="Courier New"/>
              </a:rPr>
              <a:t>":"2021-01-26T17:54:24.481Z","</a:t>
            </a:r>
            <a:r>
              <a:rPr b="1" lang="en" sz="1100">
                <a:solidFill>
                  <a:schemeClr val="lt1"/>
                </a:solidFill>
                <a:highlight>
                  <a:srgbClr val="FFFF00"/>
                </a:highlight>
                <a:latin typeface="Courier New"/>
                <a:ea typeface="Courier New"/>
                <a:cs typeface="Courier New"/>
                <a:sym typeface="Courier New"/>
              </a:rPr>
              <a:t>status</a:t>
            </a: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chemeClr val="lt2"/>
                </a:highlight>
                <a:latin typeface="Courier New"/>
                <a:ea typeface="Courier New"/>
                <a:cs typeface="Courier New"/>
                <a:sym typeface="Courier New"/>
              </a:rPr>
              <a:t>active</a:t>
            </a:r>
            <a:r>
              <a:rPr lang="en" sz="1100">
                <a:solidFill>
                  <a:schemeClr val="lt1"/>
                </a:solidFill>
                <a:highlight>
                  <a:schemeClr val="lt2"/>
                </a:highlight>
                <a:latin typeface="Courier New"/>
                <a:ea typeface="Courier New"/>
                <a:cs typeface="Courier New"/>
                <a:sym typeface="Courier New"/>
              </a:rPr>
              <a:t>","invitePending":false,"loginEnabled":true,"</a:t>
            </a:r>
            <a:r>
              <a:rPr b="1" lang="en" sz="1100">
                <a:solidFill>
                  <a:schemeClr val="lt1"/>
                </a:solidFill>
                <a:highlight>
                  <a:srgbClr val="FFFF00"/>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a:t>
            </a:r>
            <a:r>
              <a:rPr b="1" lang="en" sz="1100">
                <a:solidFill>
                  <a:schemeClr val="lt1"/>
                </a:solidFill>
                <a:highlight>
                  <a:schemeClr val="lt2"/>
                </a:highlight>
                <a:latin typeface="Courier New"/>
                <a:ea typeface="Courier New"/>
                <a:cs typeface="Courier New"/>
                <a:sym typeface="Courier New"/>
              </a:rPr>
              <a:t>person</a:t>
            </a:r>
            <a:r>
              <a:rPr lang="en" sz="1100">
                <a:solidFill>
                  <a:schemeClr val="lt1"/>
                </a:solidFill>
                <a:highlight>
                  <a:schemeClr val="lt2"/>
                </a:highlight>
                <a:latin typeface="Courier New"/>
                <a:ea typeface="Courier New"/>
                <a:cs typeface="Courier New"/>
                <a:sym typeface="Courier New"/>
              </a:rPr>
              <a:t>","trainSiteNames":["biasc.webex.com"]}</a:t>
            </a:r>
            <a:endParaRPr sz="10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1" name="Shape 121"/>
        <p:cNvGrpSpPr/>
        <p:nvPr/>
      </p:nvGrpSpPr>
      <p:grpSpPr>
        <a:xfrm>
          <a:off x="0" y="0"/>
          <a:ext cx="0" cy="0"/>
          <a:chOff x="0" y="0"/>
          <a:chExt cx="0" cy="0"/>
        </a:xfrm>
      </p:grpSpPr>
      <p:sp>
        <p:nvSpPr>
          <p:cNvPr id="122" name="Google Shape;122;p19"/>
          <p:cNvSpPr txBox="1"/>
          <p:nvPr>
            <p:ph idx="4294967295" type="title"/>
          </p:nvPr>
        </p:nvSpPr>
        <p:spPr>
          <a:xfrm>
            <a:off x="695478" y="110550"/>
            <a:ext cx="3960000" cy="731700"/>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n"/>
              <a:t>Agenda</a:t>
            </a:r>
            <a:endParaRPr/>
          </a:p>
        </p:txBody>
      </p:sp>
      <p:sp>
        <p:nvSpPr>
          <p:cNvPr id="123" name="Google Shape;123;p19"/>
          <p:cNvSpPr/>
          <p:nvPr/>
        </p:nvSpPr>
        <p:spPr>
          <a:xfrm>
            <a:off x="373275" y="1386500"/>
            <a:ext cx="344100" cy="338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chemeClr val="lt2"/>
                </a:solidFill>
              </a:rPr>
              <a:t>1 </a:t>
            </a:r>
            <a:endParaRPr sz="1600"/>
          </a:p>
        </p:txBody>
      </p:sp>
      <p:sp>
        <p:nvSpPr>
          <p:cNvPr id="124" name="Google Shape;124;p19"/>
          <p:cNvSpPr/>
          <p:nvPr/>
        </p:nvSpPr>
        <p:spPr>
          <a:xfrm>
            <a:off x="373275" y="3538175"/>
            <a:ext cx="344100" cy="338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2"/>
                </a:solidFill>
              </a:rPr>
              <a:t>2</a:t>
            </a:r>
            <a:endParaRPr/>
          </a:p>
        </p:txBody>
      </p:sp>
      <p:sp>
        <p:nvSpPr>
          <p:cNvPr id="125" name="Google Shape;125;p19"/>
          <p:cNvSpPr txBox="1"/>
          <p:nvPr/>
        </p:nvSpPr>
        <p:spPr>
          <a:xfrm>
            <a:off x="849600" y="842250"/>
            <a:ext cx="3999600" cy="375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800"/>
              </a:spcBef>
              <a:spcAft>
                <a:spcPts val="0"/>
              </a:spcAft>
              <a:buNone/>
            </a:pPr>
            <a:r>
              <a:rPr lang="en" sz="1600">
                <a:solidFill>
                  <a:schemeClr val="accent4"/>
                </a:solidFill>
              </a:rPr>
              <a:t>Practical examples with Python &amp; JSON </a:t>
            </a:r>
            <a:endParaRPr sz="1600">
              <a:solidFill>
                <a:schemeClr val="accent4"/>
              </a:solidFill>
            </a:endParaRPr>
          </a:p>
          <a:p>
            <a:pPr indent="0" lvl="0" marL="0" marR="0" rtl="0" algn="l">
              <a:lnSpc>
                <a:spcPct val="100000"/>
              </a:lnSpc>
              <a:spcBef>
                <a:spcPts val="1800"/>
              </a:spcBef>
              <a:spcAft>
                <a:spcPts val="0"/>
              </a:spcAft>
              <a:buNone/>
            </a:pPr>
            <a:r>
              <a:rPr lang="en" sz="2400">
                <a:solidFill>
                  <a:schemeClr val="lt1"/>
                </a:solidFill>
              </a:rPr>
              <a:t>Response Data in JSON</a:t>
            </a:r>
            <a:br>
              <a:rPr lang="en" sz="2400">
                <a:solidFill>
                  <a:schemeClr val="lt1"/>
                </a:solidFill>
              </a:rPr>
            </a:br>
            <a:r>
              <a:rPr lang="en">
                <a:solidFill>
                  <a:schemeClr val="lt1"/>
                </a:solidFill>
              </a:rPr>
              <a:t>RESTCONF</a:t>
            </a:r>
            <a:br>
              <a:rPr lang="en">
                <a:solidFill>
                  <a:schemeClr val="lt1"/>
                </a:solidFill>
              </a:rPr>
            </a:br>
            <a:r>
              <a:rPr lang="en">
                <a:solidFill>
                  <a:schemeClr val="lt1"/>
                </a:solidFill>
              </a:rPr>
              <a:t>Cisco DNA Center</a:t>
            </a:r>
            <a:br>
              <a:rPr lang="en">
                <a:solidFill>
                  <a:schemeClr val="lt1"/>
                </a:solidFill>
              </a:rPr>
            </a:br>
            <a:r>
              <a:rPr lang="en">
                <a:solidFill>
                  <a:schemeClr val="lt1"/>
                </a:solidFill>
              </a:rPr>
              <a:t>Webex</a:t>
            </a:r>
            <a:br>
              <a:rPr lang="en">
                <a:solidFill>
                  <a:schemeClr val="lt1"/>
                </a:solidFill>
              </a:rPr>
            </a:br>
            <a:r>
              <a:rPr lang="en">
                <a:solidFill>
                  <a:schemeClr val="lt1"/>
                </a:solidFill>
              </a:rPr>
              <a:t>Ansible</a:t>
            </a:r>
            <a:br>
              <a:rPr lang="en">
                <a:solidFill>
                  <a:schemeClr val="lt1"/>
                </a:solidFill>
              </a:rPr>
            </a:br>
            <a:r>
              <a:rPr lang="en">
                <a:solidFill>
                  <a:schemeClr val="lt1"/>
                </a:solidFill>
              </a:rPr>
              <a:t>Docker</a:t>
            </a:r>
            <a:r>
              <a:rPr lang="en">
                <a:solidFill>
                  <a:schemeClr val="accent4"/>
                </a:solidFill>
              </a:rPr>
              <a:t> </a:t>
            </a:r>
            <a:br>
              <a:rPr lang="en">
                <a:solidFill>
                  <a:schemeClr val="accent4"/>
                </a:solidFill>
              </a:rPr>
            </a:br>
            <a:br>
              <a:rPr lang="en">
                <a:solidFill>
                  <a:schemeClr val="accent4"/>
                </a:solidFill>
              </a:rPr>
            </a:br>
            <a:endParaRPr>
              <a:solidFill>
                <a:schemeClr val="accent4"/>
              </a:solidFill>
            </a:endParaRPr>
          </a:p>
          <a:p>
            <a:pPr indent="0" lvl="0" marL="0" marR="0" rtl="0" algn="l">
              <a:lnSpc>
                <a:spcPct val="100000"/>
              </a:lnSpc>
              <a:spcBef>
                <a:spcPts val="1800"/>
              </a:spcBef>
              <a:spcAft>
                <a:spcPts val="0"/>
              </a:spcAft>
              <a:buNone/>
            </a:pPr>
            <a:r>
              <a:rPr lang="en" sz="2400">
                <a:solidFill>
                  <a:schemeClr val="lt1"/>
                </a:solidFill>
              </a:rPr>
              <a:t>Processing data from Excel </a:t>
            </a:r>
            <a:br>
              <a:rPr lang="en" sz="2400">
                <a:solidFill>
                  <a:schemeClr val="lt1"/>
                </a:solidFill>
              </a:rPr>
            </a:br>
            <a:r>
              <a:rPr lang="en">
                <a:solidFill>
                  <a:schemeClr val="lt1"/>
                </a:solidFill>
              </a:rPr>
              <a:t>Transforming data into a JSON tree structure</a:t>
            </a:r>
            <a:endParaRPr>
              <a:solidFill>
                <a:schemeClr val="lt1"/>
              </a:solidFill>
            </a:endParaRPr>
          </a:p>
          <a:p>
            <a:pPr indent="0" lvl="0" marL="0" marR="0" rtl="0" algn="l">
              <a:lnSpc>
                <a:spcPct val="100000"/>
              </a:lnSpc>
              <a:spcBef>
                <a:spcPts val="1800"/>
              </a:spcBef>
              <a:spcAft>
                <a:spcPts val="0"/>
              </a:spcAft>
              <a:buClr>
                <a:schemeClr val="lt1"/>
              </a:buClr>
              <a:buSzPts val="1600"/>
              <a:buFont typeface="Arial"/>
              <a:buNone/>
            </a:pPr>
            <a:r>
              <a:t/>
            </a:r>
            <a:endParaRPr sz="1600">
              <a:solidFill>
                <a:schemeClr val="dk1"/>
              </a:solidFill>
            </a:endParaRPr>
          </a:p>
          <a:p>
            <a:pPr indent="0" lvl="0" marL="0" marR="0" rtl="0" algn="l">
              <a:lnSpc>
                <a:spcPct val="100000"/>
              </a:lnSpc>
              <a:spcBef>
                <a:spcPts val="1800"/>
              </a:spcBef>
              <a:spcAft>
                <a:spcPts val="0"/>
              </a:spcAft>
              <a:buClr>
                <a:schemeClr val="lt1"/>
              </a:buClr>
              <a:buSzPts val="1600"/>
              <a:buFont typeface="Arial"/>
              <a:buNone/>
            </a:pPr>
            <a:r>
              <a:t/>
            </a:r>
            <a:endParaRPr sz="1600">
              <a:solidFill>
                <a:schemeClr val="dk1"/>
              </a:solidFill>
              <a:latin typeface="Arial"/>
              <a:ea typeface="Arial"/>
              <a:cs typeface="Arial"/>
              <a:sym typeface="Arial"/>
            </a:endParaRPr>
          </a:p>
        </p:txBody>
      </p:sp>
      <p:sp>
        <p:nvSpPr>
          <p:cNvPr id="126" name="Google Shape;126;p19"/>
          <p:cNvSpPr txBox="1"/>
          <p:nvPr/>
        </p:nvSpPr>
        <p:spPr>
          <a:xfrm>
            <a:off x="4803925" y="325250"/>
            <a:ext cx="4140600" cy="48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latin typeface="Courier New"/>
                <a:ea typeface="Courier New"/>
                <a:cs typeface="Courier New"/>
                <a:sym typeface="Courier New"/>
              </a:rPr>
              <a:t>   </a:t>
            </a:r>
            <a:r>
              <a:rPr b="1" lang="en" sz="1200">
                <a:latin typeface="Courier New"/>
                <a:ea typeface="Courier New"/>
                <a:cs typeface="Courier New"/>
                <a:sym typeface="Courier New"/>
              </a:rPr>
              <a:t> </a:t>
            </a:r>
            <a:r>
              <a:rPr b="1" lang="en" sz="1200">
                <a:highlight>
                  <a:srgbClr val="FFFF00"/>
                </a:highlight>
                <a:latin typeface="Courier New"/>
                <a:ea typeface="Courier New"/>
                <a:cs typeface="Courier New"/>
                <a:sym typeface="Courier New"/>
              </a:rPr>
              <a:t>"ietf-interfaces:interfaces"</a:t>
            </a:r>
            <a:r>
              <a:rPr b="1" lang="en"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5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chemeClr val="lt1"/>
                </a:solidFill>
                <a:latin typeface="Courier New"/>
                <a:ea typeface="Courier New"/>
                <a:cs typeface="Courier New"/>
                <a:sym typeface="Courier New"/>
              </a:rPr>
              <a:t>      "</a:t>
            </a:r>
            <a:r>
              <a:rPr b="1" lang="en" sz="1000">
                <a:solidFill>
                  <a:schemeClr val="dk2"/>
                </a:solidFill>
                <a:highlight>
                  <a:srgbClr val="EFEFEF"/>
                </a:highlight>
                <a:latin typeface="Courier New"/>
                <a:ea typeface="Courier New"/>
                <a:cs typeface="Courier New"/>
                <a:sym typeface="Courier New"/>
              </a:rPr>
              <a:t>interface</a:t>
            </a:r>
            <a:r>
              <a:rPr b="1" lang="en" sz="1000">
                <a:solidFill>
                  <a:schemeClr val="lt1"/>
                </a:solidFill>
                <a:latin typeface="Courier New"/>
                <a:ea typeface="Courier New"/>
                <a:cs typeface="Courier New"/>
                <a:sym typeface="Courier New"/>
              </a:rPr>
              <a:t>": </a:t>
            </a:r>
            <a:r>
              <a:rPr b="1" lang="en" sz="1000">
                <a:solidFill>
                  <a:srgbClr val="004C69"/>
                </a:solidFill>
                <a:highlight>
                  <a:srgbClr val="38C6F4"/>
                </a:highlight>
                <a:latin typeface="Courier New"/>
                <a:ea typeface="Courier New"/>
                <a:cs typeface="Courier New"/>
                <a:sym typeface="Courier New"/>
              </a:rPr>
              <a:t>[{</a:t>
            </a:r>
            <a:br>
              <a:rPr b="1" lang="en" sz="1300">
                <a:solidFill>
                  <a:schemeClr val="lt1"/>
                </a:solidFill>
                <a:highlight>
                  <a:schemeClr val="accent5"/>
                </a:highlight>
                <a:latin typeface="Courier New"/>
                <a:ea typeface="Courier New"/>
                <a:cs typeface="Courier New"/>
                <a:sym typeface="Courier New"/>
              </a:rPr>
            </a:br>
            <a:endParaRPr b="1" sz="1000">
              <a:solidFill>
                <a:schemeClr val="lt1"/>
              </a:solidFill>
              <a:highlight>
                <a:schemeClr val="accent5"/>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highlight>
                  <a:schemeClr val="accent5"/>
                </a:highlight>
                <a:latin typeface="Courier New"/>
                <a:ea typeface="Courier New"/>
                <a:cs typeface="Courier New"/>
                <a:sym typeface="Courier New"/>
              </a:rPr>
              <a:t> </a:t>
            </a: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name</a:t>
            </a:r>
            <a:r>
              <a:rPr b="1" lang="en" sz="900">
                <a:solidFill>
                  <a:schemeClr val="lt1"/>
                </a:solidFill>
                <a:latin typeface="Courier New"/>
                <a:ea typeface="Courier New"/>
                <a:cs typeface="Courier New"/>
                <a:sym typeface="Courier New"/>
              </a:rPr>
              <a:t>": "GigabitEthernet1",</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description</a:t>
            </a:r>
            <a:r>
              <a:rPr b="1" lang="en" sz="900">
                <a:solidFill>
                  <a:schemeClr val="lt1"/>
                </a:solidFill>
                <a:latin typeface="Courier New"/>
                <a:ea typeface="Courier New"/>
                <a:cs typeface="Courier New"/>
                <a:sym typeface="Courier New"/>
              </a:rPr>
              <a:t>": "VBox",</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type</a:t>
            </a:r>
            <a:r>
              <a:rPr b="1" lang="en" sz="900">
                <a:solidFill>
                  <a:schemeClr val="lt1"/>
                </a:solidFill>
                <a:latin typeface="Courier New"/>
                <a:ea typeface="Courier New"/>
                <a:cs typeface="Courier New"/>
                <a:sym typeface="Courier New"/>
              </a:rPr>
              <a:t>": "iana-if-type:ethernetCsmacd",</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enabled</a:t>
            </a:r>
            <a:r>
              <a:rPr b="1" lang="en" sz="900">
                <a:solidFill>
                  <a:schemeClr val="lt1"/>
                </a:solidFill>
                <a:latin typeface="Courier New"/>
                <a:ea typeface="Courier New"/>
                <a:cs typeface="Courier New"/>
                <a:sym typeface="Courier New"/>
              </a:rPr>
              <a:t>": true,</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ietf-ip:ipv4</a:t>
            </a: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address</a:t>
            </a: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ip</a:t>
            </a:r>
            <a:r>
              <a:rPr b="1" lang="en" sz="900">
                <a:solidFill>
                  <a:schemeClr val="lt1"/>
                </a:solidFill>
                <a:latin typeface="Courier New"/>
                <a:ea typeface="Courier New"/>
                <a:cs typeface="Courier New"/>
                <a:sym typeface="Courier New"/>
              </a:rPr>
              <a:t>": "192.168.56.101",</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netmask</a:t>
            </a:r>
            <a:r>
              <a:rPr b="1" lang="en" sz="900">
                <a:solidFill>
                  <a:schemeClr val="lt1"/>
                </a:solidFill>
                <a:latin typeface="Courier New"/>
                <a:ea typeface="Courier New"/>
                <a:cs typeface="Courier New"/>
                <a:sym typeface="Courier New"/>
              </a:rPr>
              <a:t>": "255.255.255.0"</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ietf-ip:ipv6</a:t>
            </a: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"name": "Loopback9",</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"description": "Lo9",</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"type": "iana-if-type:softwareLoopback",</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"enabled": true,</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lt1"/>
                </a:solidFill>
                <a:highlight>
                  <a:schemeClr val="accent6"/>
                </a:highlight>
                <a:latin typeface="Courier New"/>
                <a:ea typeface="Courier New"/>
                <a:cs typeface="Courier New"/>
                <a:sym typeface="Courier New"/>
              </a:rPr>
              <a:t>ietf-ip:ipv4</a:t>
            </a: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address</a:t>
            </a: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ip</a:t>
            </a:r>
            <a:r>
              <a:rPr b="1" lang="en" sz="900">
                <a:solidFill>
                  <a:schemeClr val="lt1"/>
                </a:solidFill>
                <a:latin typeface="Courier New"/>
                <a:ea typeface="Courier New"/>
                <a:cs typeface="Courier New"/>
                <a:sym typeface="Courier New"/>
              </a:rPr>
              <a:t>": "10.9.9.9",</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r>
              <a:rPr b="1" lang="en" sz="900">
                <a:solidFill>
                  <a:schemeClr val="dk1"/>
                </a:solidFill>
                <a:highlight>
                  <a:srgbClr val="EFEFEF"/>
                </a:highlight>
                <a:latin typeface="Courier New"/>
                <a:ea typeface="Courier New"/>
                <a:cs typeface="Courier New"/>
                <a:sym typeface="Courier New"/>
              </a:rPr>
              <a:t>netmask</a:t>
            </a:r>
            <a:r>
              <a:rPr b="1" lang="en" sz="900">
                <a:solidFill>
                  <a:schemeClr val="lt1"/>
                </a:solidFill>
                <a:latin typeface="Courier New"/>
                <a:ea typeface="Courier New"/>
                <a:cs typeface="Courier New"/>
                <a:sym typeface="Courier New"/>
              </a:rPr>
              <a:t>": "255.255.255.0"</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lt1"/>
                </a:solidFill>
                <a:latin typeface="Courier New"/>
                <a:ea typeface="Courier New"/>
                <a:cs typeface="Courier New"/>
                <a:sym typeface="Courier New"/>
              </a:rPr>
              <a:t>                 },                "ietf-ip:ipv6": {}</a:t>
            </a:r>
            <a:endParaRPr b="1" sz="9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chemeClr val="lt1"/>
                </a:solidFill>
                <a:latin typeface="Courier New"/>
                <a:ea typeface="Courier New"/>
                <a:cs typeface="Courier New"/>
                <a:sym typeface="Courier New"/>
              </a:rPr>
              <a:t> </a:t>
            </a:r>
            <a:r>
              <a:rPr b="1" lang="en" sz="1000">
                <a:solidFill>
                  <a:schemeClr val="dk1"/>
                </a:solidFill>
                <a:highlight>
                  <a:srgbClr val="38C6F4"/>
                </a:highlight>
                <a:latin typeface="Courier New"/>
                <a:ea typeface="Courier New"/>
                <a:cs typeface="Courier New"/>
                <a:sym typeface="Courier New"/>
              </a:rPr>
              <a:t>          }</a:t>
            </a:r>
            <a:endParaRPr b="1" sz="1000">
              <a:solidFill>
                <a:schemeClr val="dk1"/>
              </a:solidFill>
              <a:highlight>
                <a:srgbClr val="38C6F4"/>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chemeClr val="dk1"/>
                </a:solidFill>
                <a:highlight>
                  <a:srgbClr val="38C6F4"/>
                </a:highlight>
                <a:latin typeface="Courier New"/>
                <a:ea typeface="Courier New"/>
                <a:cs typeface="Courier New"/>
                <a:sym typeface="Courier New"/>
              </a:rPr>
              <a:t>	]</a:t>
            </a:r>
            <a:endParaRPr b="1" sz="1000">
              <a:solidFill>
                <a:schemeClr val="dk1"/>
              </a:solidFill>
              <a:highlight>
                <a:srgbClr val="38C6F4"/>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lt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Webex</a:t>
            </a:r>
            <a:r>
              <a:rPr lang="en"/>
              <a:t> Filtering Response Data </a:t>
            </a:r>
            <a:endParaRPr/>
          </a:p>
        </p:txBody>
      </p:sp>
      <p:sp>
        <p:nvSpPr>
          <p:cNvPr id="290" name="Google Shape;290;p4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Display Filtered Results From Webex</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b="1" sz="11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print("Name: " + resp</a:t>
            </a:r>
            <a:r>
              <a:rPr lang="en" sz="1200">
                <a:solidFill>
                  <a:schemeClr val="lt1"/>
                </a:solidFill>
                <a:highlight>
                  <a:srgbClr val="FFFF00"/>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'displayName'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print("Created: " + resp</a:t>
            </a:r>
            <a:r>
              <a:rPr lang="en" sz="1200">
                <a:solidFill>
                  <a:schemeClr val="lt1"/>
                </a:solidFill>
                <a:highlight>
                  <a:srgbClr val="FFFF00"/>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'created'</a:t>
            </a:r>
            <a:r>
              <a:rPr lang="en" sz="1200">
                <a:solidFill>
                  <a:schemeClr val="lt1"/>
                </a:solidFill>
                <a:highlight>
                  <a:srgbClr val="FFFF00"/>
                </a:highlight>
                <a:latin typeface="Courier New"/>
                <a:ea typeface="Courier New"/>
                <a:cs typeface="Courier New"/>
                <a:sym typeface="Courier New"/>
              </a:rPr>
              <a:t>]</a:t>
            </a:r>
            <a:r>
              <a:rPr lang="en" sz="1200">
                <a:solidFill>
                  <a:schemeClr val="lt1"/>
                </a:solidFill>
                <a:latin typeface="Courier New"/>
                <a:ea typeface="Courier New"/>
                <a:cs typeface="Courier New"/>
                <a:sym typeface="Courier New"/>
              </a:rPr>
              <a:t>)</a:t>
            </a:r>
            <a:endParaRPr sz="12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Type: " + resp</a:t>
            </a:r>
            <a:r>
              <a:rPr lang="en" sz="1200">
                <a:solidFill>
                  <a:schemeClr val="lt1"/>
                </a:solidFill>
                <a:highlight>
                  <a:srgbClr val="FFFF00"/>
                </a:highlight>
                <a:latin typeface="Courier New"/>
                <a:ea typeface="Courier New"/>
                <a:cs typeface="Courier New"/>
                <a:sym typeface="Courier New"/>
              </a:rPr>
              <a:t>[</a:t>
            </a:r>
            <a:r>
              <a:rPr b="1" lang="en" sz="1200">
                <a:solidFill>
                  <a:schemeClr val="lt1"/>
                </a:solidFill>
                <a:highlight>
                  <a:srgbClr val="FFFF00"/>
                </a:highlight>
                <a:latin typeface="Courier New"/>
                <a:ea typeface="Courier New"/>
                <a:cs typeface="Courier New"/>
                <a:sym typeface="Courier New"/>
              </a:rPr>
              <a:t>'type'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Status: " + resp</a:t>
            </a:r>
            <a:r>
              <a:rPr b="1" lang="en" sz="1200">
                <a:solidFill>
                  <a:schemeClr val="lt1"/>
                </a:solidFill>
                <a:highlight>
                  <a:srgbClr val="FFFF00"/>
                </a:highlight>
                <a:latin typeface="Courier New"/>
                <a:ea typeface="Courier New"/>
                <a:cs typeface="Courier New"/>
                <a:sym typeface="Courier New"/>
              </a:rPr>
              <a:t>['status']</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rPr>
              <a:t>Output</a:t>
            </a:r>
            <a:endParaRPr b="1" sz="18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Displaying partial information</a:t>
            </a:r>
            <a:endParaRPr b="1" sz="12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Name</a:t>
            </a: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Yvan Rooseleer</a:t>
            </a:r>
            <a:endParaRPr b="1"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Created</a:t>
            </a: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2016-12-23T08:38:22.877Z</a:t>
            </a:r>
            <a:endParaRPr b="1"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User Type</a:t>
            </a: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person</a:t>
            </a:r>
            <a:endParaRPr b="1"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1"/>
                </a:highlight>
                <a:latin typeface="Courier New"/>
                <a:ea typeface="Courier New"/>
                <a:cs typeface="Courier New"/>
                <a:sym typeface="Courier New"/>
              </a:rPr>
              <a:t>User Status</a:t>
            </a: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active</a:t>
            </a:r>
            <a:endParaRPr b="1" sz="11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296" name="Google Shape;296;p47"/>
          <p:cNvSpPr txBox="1"/>
          <p:nvPr>
            <p:ph idx="1" type="body"/>
          </p:nvPr>
        </p:nvSpPr>
        <p:spPr>
          <a:xfrm>
            <a:off x="311700" y="1152475"/>
            <a:ext cx="8691300" cy="38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rPr>
              <a:t>Ansible command to gather facts from the webservers inventory</a:t>
            </a:r>
            <a:br>
              <a:rPr lang="en">
                <a:solidFill>
                  <a:schemeClr val="lt1"/>
                </a:solidFill>
              </a:rPr>
            </a:br>
            <a:r>
              <a:rPr lang="en" sz="1800">
                <a:solidFill>
                  <a:schemeClr val="lt2"/>
                </a:solidFill>
                <a:highlight>
                  <a:schemeClr val="accent1"/>
                </a:highlight>
              </a:rPr>
              <a:t>$ ansible webservers -m gather_facts --tree ./tmp_facts</a:t>
            </a:r>
            <a:br>
              <a:rPr lang="en">
                <a:solidFill>
                  <a:schemeClr val="lt1"/>
                </a:solidFill>
              </a:rPr>
            </a:br>
            <a:r>
              <a:rPr lang="en" sz="800">
                <a:solidFill>
                  <a:schemeClr val="lt1"/>
                </a:solidFill>
              </a:rPr>
              <a:t>URL for the complete response file: </a:t>
            </a:r>
            <a:r>
              <a:rPr lang="en" sz="800" u="sng">
                <a:solidFill>
                  <a:schemeClr val="lt1"/>
                </a:solidFill>
                <a:hlinkClick r:id="rId3">
                  <a:extLst>
                    <a:ext uri="{A12FA001-AC4F-418D-AE19-62706E023703}">
                      <ahyp:hlinkClr val="tx"/>
                    </a:ext>
                  </a:extLst>
                </a:hlinkClick>
              </a:rPr>
              <a:t>https://docs.google.com/document/d/1Z7wO5r8XaBirxXo06CmC8a6r5cCMezQQqUOcHxXhCyk/edit?usp=sharing</a:t>
            </a:r>
            <a:br>
              <a:rPr lang="en" sz="500">
                <a:solidFill>
                  <a:schemeClr val="lt1"/>
                </a:solidFill>
              </a:rPr>
            </a:br>
            <a:br>
              <a:rPr lang="en" sz="500">
                <a:solidFill>
                  <a:schemeClr val="lt1"/>
                </a:solidFill>
              </a:rPr>
            </a:br>
            <a:r>
              <a:rPr b="1" lang="en" sz="1000">
                <a:solidFill>
                  <a:schemeClr val="lt1"/>
                </a:solidFill>
              </a:rPr>
              <a:t>Partial Output (with some response data highlighted)</a:t>
            </a:r>
            <a:br>
              <a:rPr b="1" lang="en" sz="1000">
                <a:solidFill>
                  <a:schemeClr val="lt1"/>
                </a:solidFill>
              </a:rPr>
            </a:br>
            <a:br>
              <a:rPr lang="en" sz="500">
                <a:solidFill>
                  <a:schemeClr val="lt1"/>
                </a:solidFill>
              </a:rPr>
            </a:br>
            <a:r>
              <a:rPr lang="en" sz="700">
                <a:solidFill>
                  <a:schemeClr val="lt1"/>
                </a:solidFill>
                <a:highlight>
                  <a:schemeClr val="lt2"/>
                </a:highlight>
                <a:latin typeface="Courier New"/>
                <a:ea typeface="Courier New"/>
                <a:cs typeface="Courier New"/>
                <a:sym typeface="Courier New"/>
              </a:rPr>
              <a:t>{"</a:t>
            </a:r>
            <a:r>
              <a:rPr b="1" lang="en" sz="700">
                <a:solidFill>
                  <a:schemeClr val="lt1"/>
                </a:solidFill>
                <a:highlight>
                  <a:srgbClr val="FFFF00"/>
                </a:highlight>
                <a:latin typeface="Courier New"/>
                <a:ea typeface="Courier New"/>
                <a:cs typeface="Courier New"/>
                <a:sym typeface="Courier New"/>
              </a:rPr>
              <a:t>ansible_facts</a:t>
            </a:r>
            <a:r>
              <a:rPr lang="en" sz="700">
                <a:solidFill>
                  <a:schemeClr val="lt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"ansible_architecture": "x86_64", "ansible_bios_date": "12/01/2006", "ansible_bios_version": "VirtualBox", "</a:t>
            </a:r>
            <a:r>
              <a:rPr b="1" lang="en" sz="700">
                <a:solidFill>
                  <a:schemeClr val="lt1"/>
                </a:solidFill>
                <a:highlight>
                  <a:srgbClr val="FFFF00"/>
                </a:highlight>
                <a:latin typeface="Courier New"/>
                <a:ea typeface="Courier New"/>
                <a:cs typeface="Courier New"/>
                <a:sym typeface="Courier New"/>
              </a:rPr>
              <a:t>ansible_cmdline</a:t>
            </a:r>
            <a:r>
              <a:rPr lang="en" sz="700">
                <a:solidFill>
                  <a:schemeClr val="lt1"/>
                </a:solidFill>
                <a:highlight>
                  <a:schemeClr val="lt2"/>
                </a:highlight>
                <a:latin typeface="Courier New"/>
                <a:ea typeface="Courier New"/>
                <a:cs typeface="Courier New"/>
                <a:sym typeface="Courier New"/>
              </a:rPr>
              <a:t>": {"</a:t>
            </a:r>
            <a:r>
              <a:rPr b="1" lang="en" sz="700">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a:t>
            </a:r>
            <a:r>
              <a:rPr b="1" lang="en" sz="700">
                <a:solidFill>
                  <a:schemeClr val="lt1"/>
                </a:solidFill>
                <a:highlight>
                  <a:srgbClr val="FFFF00"/>
                </a:highlight>
                <a:latin typeface="Courier New"/>
                <a:ea typeface="Courier New"/>
                <a:cs typeface="Courier New"/>
                <a:sym typeface="Courier New"/>
              </a:rPr>
              <a:t>root</a:t>
            </a:r>
            <a:r>
              <a:rPr lang="en" sz="700">
                <a:solidFill>
                  <a:schemeClr val="lt1"/>
                </a:solidFill>
                <a:highlight>
                  <a:schemeClr val="lt2"/>
                </a:highlight>
                <a:latin typeface="Courier New"/>
                <a:ea typeface="Courier New"/>
                <a:cs typeface="Courier New"/>
                <a:sym typeface="Courier New"/>
              </a:rPr>
              <a:t>": "UUID=fb261367-cf98-4bce-b682-42b3de0a8ab9", "vga": "792", "zswap.enabled": "1"}, "</a:t>
            </a:r>
            <a:r>
              <a:rPr b="1" lang="en" sz="700">
                <a:solidFill>
                  <a:schemeClr val="lt1"/>
                </a:solidFill>
                <a:highlight>
                  <a:srgbClr val="FFFF00"/>
                </a:highlight>
                <a:latin typeface="Courier New"/>
                <a:ea typeface="Courier New"/>
                <a:cs typeface="Courier New"/>
                <a:sym typeface="Courier New"/>
              </a:rPr>
              <a:t>ansible_date_time</a:t>
            </a:r>
            <a:r>
              <a:rPr lang="en" sz="700">
                <a:solidFill>
                  <a:schemeClr val="lt1"/>
                </a:solidFill>
                <a:highlight>
                  <a:schemeClr val="lt2"/>
                </a:highlight>
                <a:latin typeface="Courier New"/>
                <a:ea typeface="Courier New"/>
                <a:cs typeface="Courier New"/>
                <a:sym typeface="Courier New"/>
              </a:rPr>
              <a:t>":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b="1" lang="en" sz="700">
                <a:solidFill>
                  <a:schemeClr val="lt1"/>
                </a:solidFill>
                <a:highlight>
                  <a:srgbClr val="FFFF00"/>
                </a:highlight>
                <a:latin typeface="Courier New"/>
                <a:ea typeface="Courier New"/>
                <a:cs typeface="Courier New"/>
                <a:sym typeface="Courier New"/>
              </a:rPr>
              <a:t>ansible_default_ipv4</a:t>
            </a:r>
            <a:r>
              <a:rPr lang="en" sz="700">
                <a:solidFill>
                  <a:schemeClr val="lt1"/>
                </a:solidFill>
                <a:highlight>
                  <a:schemeClr val="lt2"/>
                </a:highlight>
                <a:latin typeface="Courier New"/>
                <a:ea typeface="Courier New"/>
                <a:cs typeface="Courier New"/>
                <a:sym typeface="Courier New"/>
              </a:rPr>
              <a:t>": {"</a:t>
            </a:r>
            <a:r>
              <a:rPr b="1" lang="en" sz="700">
                <a:solidFill>
                  <a:schemeClr val="lt2"/>
                </a:solidFill>
                <a:highlight>
                  <a:schemeClr val="accent5"/>
                </a:highlight>
                <a:latin typeface="Courier New"/>
                <a:ea typeface="Courier New"/>
                <a:cs typeface="Courier New"/>
                <a:sym typeface="Courier New"/>
              </a:rPr>
              <a:t>address": "10.0.2.15</a:t>
            </a:r>
            <a:r>
              <a:rPr lang="en" sz="700">
                <a:solidFill>
                  <a:schemeClr val="lt1"/>
                </a:solidFill>
                <a:highlight>
                  <a:schemeClr val="lt2"/>
                </a:highlight>
                <a:latin typeface="Courier New"/>
                <a:ea typeface="Courier New"/>
                <a:cs typeface="Courier New"/>
                <a:sym typeface="Courier New"/>
              </a:rPr>
              <a:t>", "alias": "enp0s3", "broadcast": "10.0.2.255", "</a:t>
            </a:r>
            <a:r>
              <a:rPr b="1" lang="en" sz="700">
                <a:solidFill>
                  <a:schemeClr val="lt1"/>
                </a:solidFill>
                <a:highlight>
                  <a:srgbClr val="FFFF00"/>
                </a:highlight>
                <a:latin typeface="Courier New"/>
                <a:ea typeface="Courier New"/>
                <a:cs typeface="Courier New"/>
                <a:sym typeface="Courier New"/>
              </a:rPr>
              <a:t>gateway</a:t>
            </a:r>
            <a:r>
              <a:rPr lang="en" sz="700">
                <a:solidFill>
                  <a:schemeClr val="lt1"/>
                </a:solidFill>
                <a:highlight>
                  <a:schemeClr val="lt2"/>
                </a:highlight>
                <a:latin typeface="Courier New"/>
                <a:ea typeface="Courier New"/>
                <a:cs typeface="Courier New"/>
                <a:sym typeface="Courier New"/>
              </a:rPr>
              <a:t>": "10.0.2.2", "</a:t>
            </a:r>
            <a:r>
              <a:rPr b="1" lang="en" sz="700">
                <a:solidFill>
                  <a:schemeClr val="lt1"/>
                </a:solidFill>
                <a:highlight>
                  <a:srgbClr val="FFFF00"/>
                </a:highlight>
                <a:latin typeface="Courier New"/>
                <a:ea typeface="Courier New"/>
                <a:cs typeface="Courier New"/>
                <a:sym typeface="Courier New"/>
              </a:rPr>
              <a:t>interface</a:t>
            </a:r>
            <a:r>
              <a:rPr lang="en" sz="700">
                <a:solidFill>
                  <a:schemeClr val="lt1"/>
                </a:solidFill>
                <a:highlight>
                  <a:schemeClr val="lt2"/>
                </a:highlight>
                <a:latin typeface="Courier New"/>
                <a:ea typeface="Courier New"/>
                <a:cs typeface="Courier New"/>
                <a:sym typeface="Courier New"/>
              </a:rPr>
              <a:t>": "enp0s3", "macaddress": "08:00:27:e9:3d:e6", "mtu": 1500, "netmask": "255.255.255.0", "network": "10.0.2.0", "type": "ether"}, "ansible_default_ipv6": {}, … , "</a:t>
            </a:r>
            <a:r>
              <a:rPr b="1" lang="en" sz="700">
                <a:solidFill>
                  <a:schemeClr val="lt1"/>
                </a:solidFill>
                <a:highlight>
                  <a:srgbClr val="FFFF00"/>
                </a:highlight>
                <a:latin typeface="Courier New"/>
                <a:ea typeface="Courier New"/>
                <a:cs typeface="Courier New"/>
                <a:sym typeface="Courier New"/>
              </a:rPr>
              <a:t>ansible_distribution</a:t>
            </a:r>
            <a:r>
              <a:rPr lang="en" sz="700">
                <a:solidFill>
                  <a:schemeClr val="lt1"/>
                </a:solidFill>
                <a:highlight>
                  <a:schemeClr val="lt2"/>
                </a:highlight>
                <a:latin typeface="Courier New"/>
                <a:ea typeface="Courier New"/>
                <a:cs typeface="Courier New"/>
                <a:sym typeface="Courier New"/>
              </a:rPr>
              <a:t>": "</a:t>
            </a:r>
            <a:r>
              <a:rPr b="1" lang="en" sz="700">
                <a:solidFill>
                  <a:schemeClr val="lt2"/>
                </a:solidFill>
                <a:highlight>
                  <a:schemeClr val="accent5"/>
                </a:highlight>
                <a:latin typeface="Courier New"/>
                <a:ea typeface="Courier New"/>
                <a:cs typeface="Courier New"/>
                <a:sym typeface="Courier New"/>
              </a:rPr>
              <a:t>Ubuntu</a:t>
            </a:r>
            <a:r>
              <a:rPr lang="en" sz="700">
                <a:solidFill>
                  <a:schemeClr val="lt1"/>
                </a:solidFill>
                <a:highlight>
                  <a:schemeClr val="lt2"/>
                </a:highlight>
                <a:latin typeface="Courier New"/>
                <a:ea typeface="Courier New"/>
                <a:cs typeface="Courier New"/>
                <a:sym typeface="Courier New"/>
              </a:rPr>
              <a:t>", "ansible_distribution_file_parsed": true, "ansible_distribution_file_path": "/etc/os-release", "ansible_distribution_file_variety": "Debian", "</a:t>
            </a:r>
            <a:r>
              <a:rPr b="1" lang="en" sz="700">
                <a:solidFill>
                  <a:schemeClr val="lt1"/>
                </a:solidFill>
                <a:highlight>
                  <a:srgbClr val="FFFF00"/>
                </a:highlight>
                <a:latin typeface="Courier New"/>
                <a:ea typeface="Courier New"/>
                <a:cs typeface="Courier New"/>
                <a:sym typeface="Courier New"/>
              </a:rPr>
              <a:t>ansible_distribution_major_version</a:t>
            </a:r>
            <a:r>
              <a:rPr lang="en" sz="700">
                <a:solidFill>
                  <a:schemeClr val="lt1"/>
                </a:solidFill>
                <a:highlight>
                  <a:schemeClr val="lt2"/>
                </a:highlight>
                <a:latin typeface="Courier New"/>
                <a:ea typeface="Courier New"/>
                <a:cs typeface="Courier New"/>
                <a:sym typeface="Courier New"/>
              </a:rPr>
              <a:t>": "20", "</a:t>
            </a:r>
            <a:r>
              <a:rPr b="1" lang="en" sz="700">
                <a:solidFill>
                  <a:schemeClr val="lt1"/>
                </a:solidFill>
                <a:highlight>
                  <a:srgbClr val="FFFF00"/>
                </a:highlight>
                <a:latin typeface="Courier New"/>
                <a:ea typeface="Courier New"/>
                <a:cs typeface="Courier New"/>
                <a:sym typeface="Courier New"/>
              </a:rPr>
              <a:t>ansible_distribution_release</a:t>
            </a:r>
            <a:r>
              <a:rPr lang="en" sz="700">
                <a:solidFill>
                  <a:schemeClr val="lt1"/>
                </a:solidFill>
                <a:highlight>
                  <a:schemeClr val="lt2"/>
                </a:highlight>
                <a:latin typeface="Courier New"/>
                <a:ea typeface="Courier New"/>
                <a:cs typeface="Courier New"/>
                <a:sym typeface="Courier New"/>
              </a:rPr>
              <a:t>": "</a:t>
            </a:r>
            <a:r>
              <a:rPr b="1" lang="en" sz="700">
                <a:solidFill>
                  <a:schemeClr val="lt2"/>
                </a:solidFill>
                <a:highlight>
                  <a:schemeClr val="accent5"/>
                </a:highlight>
                <a:latin typeface="Courier New"/>
                <a:ea typeface="Courier New"/>
                <a:cs typeface="Courier New"/>
                <a:sym typeface="Courier New"/>
              </a:rPr>
              <a:t>focal</a:t>
            </a:r>
            <a:r>
              <a:rPr lang="en" sz="700">
                <a:solidFill>
                  <a:schemeClr val="lt1"/>
                </a:solidFill>
                <a:highlight>
                  <a:schemeClr val="lt2"/>
                </a:highlight>
                <a:latin typeface="Courier New"/>
                <a:ea typeface="Courier New"/>
                <a:cs typeface="Courier New"/>
                <a:sym typeface="Courier New"/>
              </a:rPr>
              <a:t>", "</a:t>
            </a:r>
            <a:r>
              <a:rPr b="1" lang="en" sz="700">
                <a:solidFill>
                  <a:schemeClr val="lt1"/>
                </a:solidFill>
                <a:highlight>
                  <a:srgbClr val="FFFF00"/>
                </a:highlight>
                <a:latin typeface="Courier New"/>
                <a:ea typeface="Courier New"/>
                <a:cs typeface="Courier New"/>
                <a:sym typeface="Courier New"/>
              </a:rPr>
              <a:t>ansible_distribution_version</a:t>
            </a:r>
            <a:r>
              <a:rPr lang="en" sz="700">
                <a:solidFill>
                  <a:schemeClr val="lt1"/>
                </a:solidFill>
                <a:highlight>
                  <a:schemeClr val="lt2"/>
                </a:highlight>
                <a:latin typeface="Courier New"/>
                <a:ea typeface="Courier New"/>
                <a:cs typeface="Courier New"/>
                <a:sym typeface="Courier New"/>
              </a:rPr>
              <a:t>": "</a:t>
            </a:r>
            <a:r>
              <a:rPr b="1" lang="en" sz="700">
                <a:solidFill>
                  <a:schemeClr val="lt2"/>
                </a:solidFill>
                <a:highlight>
                  <a:schemeClr val="accent5"/>
                </a:highlight>
                <a:latin typeface="Courier New"/>
                <a:ea typeface="Courier New"/>
                <a:cs typeface="Courier New"/>
                <a:sym typeface="Courier New"/>
              </a:rPr>
              <a:t>20.04</a:t>
            </a:r>
            <a:r>
              <a:rPr lang="en" sz="700">
                <a:solidFill>
                  <a:schemeClr val="lt1"/>
                </a:solidFill>
                <a:highlight>
                  <a:schemeClr val="lt2"/>
                </a:highlight>
                <a:latin typeface="Courier New"/>
                <a:ea typeface="Courier New"/>
                <a:cs typeface="Courier New"/>
                <a:sym typeface="Courier New"/>
              </a:rPr>
              <a:t>", "ansible_dns": {"nameservers": ["127.0.0.53"], … , "ansible_nodename": "labvm", "ansible_os_family": "Debian", "ansible_pkg_mgr": "apt", "ansible_proc_cmdline": {"</a:t>
            </a:r>
            <a:r>
              <a:rPr b="1" lang="en" sz="700">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"root": "UUID=fb261367-cf98-4bce-b682-42b3de0a8ab9", "vga": "792", "zswap.enabled": "1"}, "</a:t>
            </a:r>
            <a:r>
              <a:rPr b="1" lang="en" sz="700">
                <a:solidFill>
                  <a:schemeClr val="lt1"/>
                </a:solidFill>
                <a:highlight>
                  <a:srgbClr val="FFFF00"/>
                </a:highlight>
                <a:latin typeface="Courier New"/>
                <a:ea typeface="Courier New"/>
                <a:cs typeface="Courier New"/>
                <a:sym typeface="Courier New"/>
              </a:rPr>
              <a:t>ansible_processor</a:t>
            </a:r>
            <a:r>
              <a:rPr lang="en" sz="700">
                <a:solidFill>
                  <a:schemeClr val="lt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t>
            </a:r>
            <a:r>
              <a:rPr b="1" lang="en" sz="700">
                <a:solidFill>
                  <a:schemeClr val="lt1"/>
                </a:solidFill>
                <a:highlight>
                  <a:srgbClr val="FFFF00"/>
                </a:highlight>
                <a:latin typeface="Courier New"/>
                <a:ea typeface="Courier New"/>
                <a:cs typeface="Courier New"/>
                <a:sym typeface="Courier New"/>
              </a:rPr>
              <a:t>ansible_product_name</a:t>
            </a:r>
            <a:r>
              <a:rPr lang="en" sz="700">
                <a:solidFill>
                  <a:schemeClr val="lt1"/>
                </a:solidFill>
                <a:highlight>
                  <a:schemeClr val="lt2"/>
                </a:highlight>
                <a:latin typeface="Courier New"/>
                <a:ea typeface="Courier New"/>
                <a:cs typeface="Courier New"/>
                <a:sym typeface="Courier New"/>
              </a:rPr>
              <a:t>": "VirtualBox", "ansible_product_serial": "NA", "ansible_product_uuid": "NA", "</a:t>
            </a:r>
            <a:r>
              <a:rPr b="1" lang="en" sz="700">
                <a:solidFill>
                  <a:schemeClr val="lt1"/>
                </a:solidFill>
                <a:highlight>
                  <a:srgbClr val="FFFF00"/>
                </a:highlight>
                <a:latin typeface="Courier New"/>
                <a:ea typeface="Courier New"/>
                <a:cs typeface="Courier New"/>
                <a:sym typeface="Courier New"/>
              </a:rPr>
              <a:t>ansible_product_version</a:t>
            </a:r>
            <a:r>
              <a:rPr lang="en" sz="700">
                <a:solidFill>
                  <a:schemeClr val="lt1"/>
                </a:solidFill>
                <a:highlight>
                  <a:schemeClr val="lt2"/>
                </a:highlight>
                <a:latin typeface="Courier New"/>
                <a:ea typeface="Courier New"/>
                <a:cs typeface="Courier New"/>
                <a:sym typeface="Courier New"/>
              </a:rPr>
              <a:t>": "1.2", "</a:t>
            </a:r>
            <a:r>
              <a:rPr b="1" lang="en" sz="700">
                <a:solidFill>
                  <a:schemeClr val="lt1"/>
                </a:solidFill>
                <a:highlight>
                  <a:srgbClr val="FFFF00"/>
                </a:highlight>
                <a:latin typeface="Courier New"/>
                <a:ea typeface="Courier New"/>
                <a:cs typeface="Courier New"/>
                <a:sym typeface="Courier New"/>
              </a:rPr>
              <a:t>ansible_python</a:t>
            </a:r>
            <a:r>
              <a:rPr lang="en" sz="700">
                <a:solidFill>
                  <a:schemeClr val="lt1"/>
                </a:solidFill>
                <a:highlight>
                  <a:schemeClr val="lt2"/>
                </a:highlight>
                <a:latin typeface="Courier New"/>
                <a:ea typeface="Courier New"/>
                <a:cs typeface="Courier New"/>
                <a:sym typeface="Courier New"/>
              </a:rPr>
              <a:t>":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b="1" lang="en" sz="700">
                <a:solidFill>
                  <a:schemeClr val="lt1"/>
                </a:solidFill>
                <a:highlight>
                  <a:srgbClr val="FFFF00"/>
                </a:highlight>
                <a:latin typeface="Courier New"/>
                <a:ea typeface="Courier New"/>
                <a:cs typeface="Courier New"/>
                <a:sym typeface="Courier New"/>
              </a:rPr>
              <a:t>changed</a:t>
            </a:r>
            <a:r>
              <a:rPr lang="en" sz="700">
                <a:solidFill>
                  <a:schemeClr val="lt1"/>
                </a:solidFill>
                <a:highlight>
                  <a:schemeClr val="lt2"/>
                </a:highlight>
                <a:latin typeface="Courier New"/>
                <a:ea typeface="Courier New"/>
                <a:cs typeface="Courier New"/>
                <a:sym typeface="Courier New"/>
              </a:rPr>
              <a:t>": false, "</a:t>
            </a:r>
            <a:r>
              <a:rPr b="1" lang="en" sz="700">
                <a:solidFill>
                  <a:schemeClr val="lt1"/>
                </a:solidFill>
                <a:highlight>
                  <a:srgbClr val="FFFF00"/>
                </a:highlight>
                <a:latin typeface="Courier New"/>
                <a:ea typeface="Courier New"/>
                <a:cs typeface="Courier New"/>
                <a:sym typeface="Courier New"/>
              </a:rPr>
              <a:t>deprecations</a:t>
            </a:r>
            <a:r>
              <a:rPr lang="en" sz="700">
                <a:solidFill>
                  <a:schemeClr val="lt1"/>
                </a:solidFill>
                <a:highlight>
                  <a:schemeClr val="lt2"/>
                </a:highlight>
                <a:latin typeface="Courier New"/>
                <a:ea typeface="Courier New"/>
                <a:cs typeface="Courier New"/>
                <a:sym typeface="Courier New"/>
              </a:rPr>
              <a:t>": [], "</a:t>
            </a:r>
            <a:r>
              <a:rPr b="1" lang="en" sz="700">
                <a:solidFill>
                  <a:schemeClr val="lt1"/>
                </a:solidFill>
                <a:highlight>
                  <a:srgbClr val="FFFF00"/>
                </a:highlight>
                <a:latin typeface="Courier New"/>
                <a:ea typeface="Courier New"/>
                <a:cs typeface="Courier New"/>
                <a:sym typeface="Courier New"/>
              </a:rPr>
              <a:t>warnings</a:t>
            </a:r>
            <a:r>
              <a:rPr lang="en" sz="700">
                <a:solidFill>
                  <a:schemeClr val="lt1"/>
                </a:solidFill>
                <a:highlight>
                  <a:schemeClr val="lt2"/>
                </a:highlight>
                <a:latin typeface="Courier New"/>
                <a:ea typeface="Courier New"/>
                <a:cs typeface="Courier New"/>
                <a:sym typeface="Courier New"/>
              </a:rPr>
              <a:t>": []} </a:t>
            </a:r>
            <a:endParaRPr>
              <a:solidFill>
                <a:schemeClr val="lt1"/>
              </a:solidFill>
              <a:highlight>
                <a:schemeClr val="lt2"/>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302" name="Google Shape;302;p48"/>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Parsing And Filtering Ansible JSON Data </a:t>
            </a:r>
            <a:r>
              <a:rPr lang="en" sz="1800">
                <a:solidFill>
                  <a:schemeClr val="lt2"/>
                </a:solidFill>
                <a:highlight>
                  <a:schemeClr val="accent1"/>
                </a:highlight>
              </a:rPr>
              <a:t>-</a:t>
            </a:r>
            <a:r>
              <a:rPr lang="en" sz="1800">
                <a:solidFill>
                  <a:schemeClr val="lt2"/>
                </a:solidFill>
                <a:highlight>
                  <a:schemeClr val="accent1"/>
                </a:highlight>
              </a:rPr>
              <a:t>- Keys Level 1</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ansible_dict = json.</a:t>
            </a:r>
            <a:r>
              <a:rPr b="1" lang="en">
                <a:solidFill>
                  <a:schemeClr val="lt1"/>
                </a:solidFill>
                <a:highlight>
                  <a:srgbClr val="EFEFEF"/>
                </a:highlight>
                <a:latin typeface="Courier New"/>
                <a:ea typeface="Courier New"/>
                <a:cs typeface="Courier New"/>
                <a:sym typeface="Courier New"/>
              </a:rPr>
              <a:t>loads</a:t>
            </a:r>
            <a:r>
              <a:rPr lang="en">
                <a:solidFill>
                  <a:schemeClr val="lt1"/>
                </a:solidFill>
                <a:highlight>
                  <a:srgbClr val="EFEFEF"/>
                </a:highlight>
                <a:latin typeface="Courier New"/>
                <a:ea typeface="Courier New"/>
                <a:cs typeface="Courier New"/>
                <a:sym typeface="Courier New"/>
              </a:rPr>
              <a:t>(ansible_json_doc)</a:t>
            </a:r>
            <a:endParaRPr>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b="1" lang="en">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endParaRPr>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latin typeface="Courier New"/>
                <a:ea typeface="Courier New"/>
                <a:cs typeface="Courier New"/>
                <a:sym typeface="Courier New"/>
              </a:rPr>
              <a:t>Output (Level 1)</a:t>
            </a:r>
            <a:br>
              <a:rPr b="1" lang="en" sz="1800">
                <a:solidFill>
                  <a:schemeClr val="lt1"/>
                </a:solidFill>
                <a:latin typeface="Courier New"/>
                <a:ea typeface="Courier New"/>
                <a:cs typeface="Courier New"/>
                <a:sym typeface="Courier New"/>
              </a:rPr>
            </a:br>
            <a:endParaRPr sz="6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chemeClr val="lt2"/>
                </a:solidFill>
                <a:highlight>
                  <a:schemeClr val="accent1"/>
                </a:highlight>
                <a:latin typeface="Courier New"/>
                <a:ea typeface="Courier New"/>
                <a:cs typeface="Courier New"/>
                <a:sym typeface="Courier New"/>
              </a:rPr>
              <a:t>[</a:t>
            </a:r>
            <a:r>
              <a:rPr b="1" lang="en">
                <a:solidFill>
                  <a:schemeClr val="dk2"/>
                </a:solidFill>
                <a:highlight>
                  <a:srgbClr val="EFEFEF"/>
                </a:highlight>
                <a:latin typeface="Courier New"/>
                <a:ea typeface="Courier New"/>
                <a:cs typeface="Courier New"/>
                <a:sym typeface="Courier New"/>
              </a:rPr>
              <a:t>'ansible_facts'</a:t>
            </a:r>
            <a:r>
              <a:rPr b="1" lang="en">
                <a:solidFill>
                  <a:schemeClr val="lt2"/>
                </a:solidFill>
                <a:highlight>
                  <a:schemeClr val="accent1"/>
                </a:highlight>
                <a:latin typeface="Courier New"/>
                <a:ea typeface="Courier New"/>
                <a:cs typeface="Courier New"/>
                <a:sym typeface="Courier New"/>
              </a:rPr>
              <a:t>, 'changed', 'deprecations', 'warnings']</a:t>
            </a:r>
            <a:endParaRPr b="1">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6" name="Shape 306"/>
        <p:cNvGrpSpPr/>
        <p:nvPr/>
      </p:nvGrpSpPr>
      <p:grpSpPr>
        <a:xfrm>
          <a:off x="0" y="0"/>
          <a:ext cx="0" cy="0"/>
          <a:chOff x="0" y="0"/>
          <a:chExt cx="0" cy="0"/>
        </a:xfrm>
      </p:grpSpPr>
      <p:sp>
        <p:nvSpPr>
          <p:cNvPr id="307" name="Google Shape;307;p4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308" name="Google Shape;308;p49"/>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Parsing And Filtering Ansible JSON Data </a:t>
            </a:r>
            <a:r>
              <a:rPr lang="en" sz="1800">
                <a:solidFill>
                  <a:schemeClr val="lt2"/>
                </a:solidFill>
                <a:highlight>
                  <a:schemeClr val="accent1"/>
                </a:highlight>
              </a:rPr>
              <a:t>-</a:t>
            </a:r>
            <a:r>
              <a:rPr lang="en" sz="1800">
                <a:solidFill>
                  <a:schemeClr val="lt2"/>
                </a:solidFill>
                <a:highlight>
                  <a:schemeClr val="accent1"/>
                </a:highlight>
              </a:rPr>
              <a:t>- Keys Level 2</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b="1" lang="en">
                <a:solidFill>
                  <a:schemeClr val="lt1"/>
                </a:solidFill>
                <a:highlight>
                  <a:srgbClr val="EFEFEF"/>
                </a:highlight>
                <a:latin typeface="Courier New"/>
                <a:ea typeface="Courier New"/>
                <a:cs typeface="Courier New"/>
                <a:sym typeface="Courier New"/>
              </a:rPr>
              <a:t>'ansible_facts'</a:t>
            </a:r>
            <a:r>
              <a:rPr lang="en">
                <a:solidFill>
                  <a:schemeClr val="lt1"/>
                </a:solidFill>
                <a:highlight>
                  <a:srgbClr val="EFEFEF"/>
                </a:highlight>
                <a:latin typeface="Courier New"/>
                <a:ea typeface="Courier New"/>
                <a:cs typeface="Courier New"/>
                <a:sym typeface="Courier New"/>
              </a:rPr>
              <a:t>].</a:t>
            </a:r>
            <a:r>
              <a:rPr b="1" lang="en">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r>
              <a:rPr lang="en">
                <a:solidFill>
                  <a:schemeClr val="lt2"/>
                </a:solidFill>
                <a:highlight>
                  <a:srgbClr val="EFEFEF"/>
                </a:highlight>
                <a:latin typeface="Courier New"/>
                <a:ea typeface="Courier New"/>
                <a:cs typeface="Courier New"/>
                <a:sym typeface="Courier New"/>
              </a:rPr>
              <a:t>)</a:t>
            </a:r>
            <a:endParaRPr>
              <a:solidFill>
                <a:schemeClr val="lt2"/>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latin typeface="Courier New"/>
                <a:ea typeface="Courier New"/>
                <a:cs typeface="Courier New"/>
                <a:sym typeface="Courier New"/>
              </a:rPr>
              <a:t>Output (Level 2)</a:t>
            </a:r>
            <a:br>
              <a:rPr b="1" lang="en" sz="1800">
                <a:solidFill>
                  <a:schemeClr val="lt1"/>
                </a:solidFill>
                <a:latin typeface="Courier New"/>
                <a:ea typeface="Courier New"/>
                <a:cs typeface="Courier New"/>
                <a:sym typeface="Courier New"/>
              </a:rPr>
            </a:br>
            <a:endParaRPr b="1" sz="6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chemeClr val="lt2"/>
                </a:highlight>
                <a:latin typeface="Courier New"/>
                <a:ea typeface="Courier New"/>
                <a:cs typeface="Courier New"/>
                <a:sym typeface="Courier New"/>
              </a:rPr>
              <a:t>['ansible_all_ipv4_addresses', 'ansible_all_ipv6_addresses', </a:t>
            </a:r>
            <a:r>
              <a:rPr lang="en">
                <a:solidFill>
                  <a:schemeClr val="lt1"/>
                </a:solidFill>
                <a:highlight>
                  <a:srgbClr val="FFFF00"/>
                </a:highlight>
                <a:latin typeface="Courier New"/>
                <a:ea typeface="Courier New"/>
                <a:cs typeface="Courier New"/>
                <a:sym typeface="Courier New"/>
              </a:rPr>
              <a:t>'</a:t>
            </a:r>
            <a:r>
              <a:rPr b="1" lang="en">
                <a:solidFill>
                  <a:schemeClr val="lt1"/>
                </a:solidFill>
                <a:highlight>
                  <a:srgbClr val="FFFF00"/>
                </a:highlight>
                <a:latin typeface="Courier New"/>
                <a:ea typeface="Courier New"/>
                <a:cs typeface="Courier New"/>
                <a:sym typeface="Courier New"/>
              </a:rPr>
              <a:t>ansible_default_ipv4'</a:t>
            </a:r>
            <a:r>
              <a:rPr lang="en">
                <a:solidFill>
                  <a:schemeClr val="lt1"/>
                </a:solidFill>
                <a:highlight>
                  <a:schemeClr val="lt2"/>
                </a:highlight>
                <a:latin typeface="Courier New"/>
                <a:ea typeface="Courier New"/>
                <a:cs typeface="Courier New"/>
                <a:sym typeface="Courier New"/>
              </a:rPr>
              <a:t>, 'ansible_default_ipv6', </a:t>
            </a:r>
            <a:r>
              <a:rPr lang="en">
                <a:solidFill>
                  <a:schemeClr val="lt1"/>
                </a:solidFill>
                <a:highlight>
                  <a:srgbClr val="FFFF00"/>
                </a:highlight>
                <a:latin typeface="Courier New"/>
                <a:ea typeface="Courier New"/>
                <a:cs typeface="Courier New"/>
                <a:sym typeface="Courier New"/>
              </a:rPr>
              <a:t>'</a:t>
            </a:r>
            <a:r>
              <a:rPr b="1" lang="en">
                <a:solidFill>
                  <a:schemeClr val="lt1"/>
                </a:solidFill>
                <a:highlight>
                  <a:srgbClr val="FFFF00"/>
                </a:highlight>
                <a:latin typeface="Courier New"/>
                <a:ea typeface="Courier New"/>
                <a:cs typeface="Courier New"/>
                <a:sym typeface="Courier New"/>
              </a:rPr>
              <a:t>ansible_distribution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'ansible_distribution_file_variety', '</a:t>
            </a:r>
            <a:r>
              <a:rPr b="1" lang="en">
                <a:solidFill>
                  <a:schemeClr val="lt1"/>
                </a:solidFill>
                <a:highlight>
                  <a:schemeClr val="lt2"/>
                </a:highlight>
                <a:latin typeface="Courier New"/>
                <a:ea typeface="Courier New"/>
                <a:cs typeface="Courier New"/>
                <a:sym typeface="Courier New"/>
              </a:rPr>
              <a:t>ansible_distribution_major_version</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b="1" lang="en">
                <a:solidFill>
                  <a:schemeClr val="lt1"/>
                </a:solidFill>
                <a:highlight>
                  <a:srgbClr val="FFFF00"/>
                </a:highlight>
                <a:latin typeface="Courier New"/>
                <a:ea typeface="Courier New"/>
                <a:cs typeface="Courier New"/>
                <a:sym typeface="Courier New"/>
              </a:rPr>
              <a:t>ansible_distribution_release</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b="1" lang="en">
                <a:solidFill>
                  <a:schemeClr val="lt1"/>
                </a:solidFill>
                <a:highlight>
                  <a:srgbClr val="FFFF00"/>
                </a:highlight>
                <a:latin typeface="Courier New"/>
                <a:ea typeface="Courier New"/>
                <a:cs typeface="Courier New"/>
                <a:sym typeface="Courier New"/>
              </a:rPr>
              <a:t>ansible_distribution_version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'ansible_env', 'ansible_kernel', 'ansible_kernel_version', 'ansible_python_version']</a:t>
            </a:r>
            <a:endParaRPr>
              <a:solidFill>
                <a:schemeClr val="lt1"/>
              </a:solidFill>
              <a:highlight>
                <a:schemeClr val="lt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314" name="Google Shape;314;p50"/>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Parsing And Filtering Ansible JSON Data </a:t>
            </a:r>
            <a:r>
              <a:rPr lang="en" sz="1800">
                <a:solidFill>
                  <a:schemeClr val="lt2"/>
                </a:solidFill>
                <a:highlight>
                  <a:schemeClr val="accent1"/>
                </a:highlight>
              </a:rPr>
              <a:t>-</a:t>
            </a:r>
            <a:r>
              <a:rPr lang="en" sz="1800">
                <a:solidFill>
                  <a:schemeClr val="lt2"/>
                </a:solidFill>
                <a:highlight>
                  <a:schemeClr val="accent1"/>
                </a:highlight>
              </a:rPr>
              <a:t>- Keys Level 2</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sz="1800">
                <a:solidFill>
                  <a:schemeClr val="lt2"/>
                </a:solidFill>
              </a:rPr>
              <a:t>Code</a:t>
            </a:r>
            <a:endParaRPr sz="1800">
              <a:solidFill>
                <a:schemeClr val="lt2"/>
              </a:solidFill>
            </a:endParaRPr>
          </a:p>
          <a:p>
            <a:pPr indent="0" lvl="0" marL="0" rtl="0" algn="l">
              <a:lnSpc>
                <a:spcPct val="100000"/>
              </a:lnSpc>
              <a:spcBef>
                <a:spcPts val="0"/>
              </a:spcBef>
              <a:spcAft>
                <a:spcPts val="0"/>
              </a:spcAft>
              <a:buNone/>
            </a:pPr>
            <a:r>
              <a:rPr lang="en" sz="1600">
                <a:solidFill>
                  <a:schemeClr val="lt2"/>
                </a:solidFill>
                <a:latin typeface="Courier New"/>
                <a:ea typeface="Courier New"/>
                <a:cs typeface="Courier New"/>
                <a:sym typeface="Courier New"/>
              </a:rPr>
              <a:t>O1 = </a:t>
            </a:r>
            <a:r>
              <a:rPr lang="en" sz="1600">
                <a:solidFill>
                  <a:schemeClr val="lt1"/>
                </a:solidFill>
                <a:highlight>
                  <a:srgbClr val="EFEFEF"/>
                </a:highlight>
                <a:latin typeface="Courier New"/>
                <a:ea typeface="Courier New"/>
                <a:cs typeface="Courier New"/>
                <a:sym typeface="Courier New"/>
              </a:rPr>
              <a:t>ansible_dict["ansible_facts"]</a:t>
            </a:r>
            <a:r>
              <a:rPr b="1" lang="en" sz="1600">
                <a:solidFill>
                  <a:schemeClr val="lt1"/>
                </a:solidFill>
                <a:highlight>
                  <a:srgbClr val="FFFF00"/>
                </a:highlight>
                <a:latin typeface="Courier New"/>
                <a:ea typeface="Courier New"/>
                <a:cs typeface="Courier New"/>
                <a:sym typeface="Courier New"/>
              </a:rPr>
              <a:t>["ansible_distribution"]</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chemeClr val="lt2"/>
                </a:solidFill>
                <a:latin typeface="Courier New"/>
                <a:ea typeface="Courier New"/>
                <a:cs typeface="Courier New"/>
                <a:sym typeface="Courier New"/>
              </a:rPr>
              <a:t>O2 = </a:t>
            </a:r>
            <a:r>
              <a:rPr lang="en" sz="1600">
                <a:solidFill>
                  <a:schemeClr val="lt1"/>
                </a:solidFill>
                <a:highlight>
                  <a:srgbClr val="EFEFEF"/>
                </a:highlight>
                <a:latin typeface="Courier New"/>
                <a:ea typeface="Courier New"/>
                <a:cs typeface="Courier New"/>
                <a:sym typeface="Courier New"/>
              </a:rPr>
              <a:t>ansible_dict["ansible_facts"]</a:t>
            </a:r>
            <a:r>
              <a:rPr b="1" lang="en" sz="1600">
                <a:solidFill>
                  <a:schemeClr val="lt2"/>
                </a:solidFill>
                <a:highlight>
                  <a:srgbClr val="FF9900"/>
                </a:highlight>
                <a:latin typeface="Courier New"/>
                <a:ea typeface="Courier New"/>
                <a:cs typeface="Courier New"/>
                <a:sym typeface="Courier New"/>
              </a:rPr>
              <a:t>["ansible_distribution_release"]</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chemeClr val="lt2"/>
                </a:solidFill>
                <a:latin typeface="Courier New"/>
                <a:ea typeface="Courier New"/>
                <a:cs typeface="Courier New"/>
                <a:sym typeface="Courier New"/>
              </a:rPr>
              <a:t>O3 = </a:t>
            </a:r>
            <a:r>
              <a:rPr lang="en" sz="1600">
                <a:solidFill>
                  <a:schemeClr val="lt1"/>
                </a:solidFill>
                <a:highlight>
                  <a:srgbClr val="EFEFEF"/>
                </a:highlight>
                <a:latin typeface="Courier New"/>
                <a:ea typeface="Courier New"/>
                <a:cs typeface="Courier New"/>
                <a:sym typeface="Courier New"/>
              </a:rPr>
              <a:t>ansible_dict["ansible_facts"]</a:t>
            </a:r>
            <a:r>
              <a:rPr b="1" lang="en" sz="1600">
                <a:solidFill>
                  <a:schemeClr val="lt1"/>
                </a:solidFill>
                <a:highlight>
                  <a:schemeClr val="accent2"/>
                </a:highlight>
                <a:latin typeface="Courier New"/>
                <a:ea typeface="Courier New"/>
                <a:cs typeface="Courier New"/>
                <a:sym typeface="Courier New"/>
              </a:rPr>
              <a:t>["ansible_distribution_version"]</a:t>
            </a:r>
            <a:r>
              <a:rPr lang="en" sz="1600">
                <a:solidFill>
                  <a:schemeClr val="lt2"/>
                </a:solidFill>
                <a:highlight>
                  <a:schemeClr val="accent2"/>
                </a:highlight>
                <a:latin typeface="Courier New"/>
                <a:ea typeface="Courier New"/>
                <a:cs typeface="Courier New"/>
                <a:sym typeface="Courier New"/>
              </a:rPr>
              <a:t>)</a:t>
            </a:r>
            <a:endParaRPr sz="1600">
              <a:solidFill>
                <a:schemeClr val="lt2"/>
              </a:solidFill>
              <a:highlight>
                <a:schemeClr val="accent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rPr>
              <a:t>Output Level 2</a:t>
            </a:r>
            <a:endParaRPr b="1" sz="1800">
              <a:solidFill>
                <a:schemeClr val="lt1"/>
              </a:solidFill>
            </a:endParaRPr>
          </a:p>
          <a:p>
            <a:pPr indent="0" lvl="0" marL="0" rtl="0" algn="l">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a:t>
            </a:r>
            <a:r>
              <a:rPr b="1" lang="en">
                <a:solidFill>
                  <a:schemeClr val="lt1"/>
                </a:solidFill>
                <a:highlight>
                  <a:srgbClr val="FFFF00"/>
                </a:highlight>
                <a:latin typeface="Courier New"/>
                <a:ea typeface="Courier New"/>
                <a:cs typeface="Courier New"/>
                <a:sym typeface="Courier New"/>
              </a:rPr>
              <a:t>Ubuntu</a:t>
            </a:r>
            <a:endParaRPr b="1">
              <a:solidFill>
                <a:schemeClr val="lt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Release: </a:t>
            </a:r>
            <a:r>
              <a:rPr b="1" lang="en">
                <a:solidFill>
                  <a:schemeClr val="lt2"/>
                </a:solidFill>
                <a:highlight>
                  <a:srgbClr val="FF9900"/>
                </a:highlight>
                <a:latin typeface="Courier New"/>
                <a:ea typeface="Courier New"/>
                <a:cs typeface="Courier New"/>
                <a:sym typeface="Courier New"/>
              </a:rPr>
              <a:t>focal</a:t>
            </a:r>
            <a:endParaRPr b="1">
              <a:solidFill>
                <a:schemeClr val="lt2"/>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Version: </a:t>
            </a:r>
            <a:r>
              <a:rPr b="1" lang="en">
                <a:solidFill>
                  <a:schemeClr val="lt1"/>
                </a:solidFill>
                <a:highlight>
                  <a:schemeClr val="accent2"/>
                </a:highlight>
                <a:latin typeface="Courier New"/>
                <a:ea typeface="Courier New"/>
                <a:cs typeface="Courier New"/>
                <a:sym typeface="Courier New"/>
              </a:rPr>
              <a:t>20.04</a:t>
            </a:r>
            <a:endParaRPr b="1">
              <a:solidFill>
                <a:schemeClr val="lt1"/>
              </a:solidFill>
              <a:highlight>
                <a:schemeClr val="accent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320" name="Google Shape;320;p51"/>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Parsing And Filtering Ansible JSON Data </a:t>
            </a:r>
            <a:r>
              <a:rPr lang="en" sz="1800">
                <a:solidFill>
                  <a:schemeClr val="lt2"/>
                </a:solidFill>
                <a:highlight>
                  <a:schemeClr val="accent1"/>
                </a:highlight>
              </a:rPr>
              <a:t>-</a:t>
            </a:r>
            <a:r>
              <a:rPr lang="en" sz="1800">
                <a:solidFill>
                  <a:schemeClr val="lt2"/>
                </a:solidFill>
                <a:highlight>
                  <a:schemeClr val="accent1"/>
                </a:highlight>
              </a:rPr>
              <a:t>- Keys Level 2 and 3</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sz="1800">
                <a:solidFill>
                  <a:schemeClr val="lt2"/>
                </a:solidFill>
              </a:rPr>
              <a:t>Code</a:t>
            </a:r>
            <a:endParaRPr sz="1800">
              <a:solidFill>
                <a:schemeClr val="lt2"/>
              </a:solidFill>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Kernel: "  + ansible_dict</a:t>
            </a:r>
            <a:r>
              <a:rPr lang="en" sz="1400">
                <a:solidFill>
                  <a:schemeClr val="accent6"/>
                </a:solidFill>
                <a:highlight>
                  <a:srgbClr val="EFEFEF"/>
                </a:highlight>
                <a:latin typeface="Courier New"/>
                <a:ea typeface="Courier New"/>
                <a:cs typeface="Courier New"/>
                <a:sym typeface="Courier New"/>
              </a:rPr>
              <a:t>["ansible_facts"]</a:t>
            </a:r>
            <a:r>
              <a:rPr b="1" lang="en" sz="1400">
                <a:solidFill>
                  <a:schemeClr val="lt1"/>
                </a:solidFill>
                <a:highlight>
                  <a:srgbClr val="EFEFEF"/>
                </a:highlight>
                <a:latin typeface="Courier New"/>
                <a:ea typeface="Courier New"/>
                <a:cs typeface="Courier New"/>
                <a:sym typeface="Courier New"/>
              </a:rPr>
              <a:t>["ansible_kernel"]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Home: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b="1" lang="en" sz="1400">
                <a:solidFill>
                  <a:schemeClr val="lt1"/>
                </a:solidFill>
                <a:highlight>
                  <a:srgbClr val="EFEFEF"/>
                </a:highlight>
                <a:latin typeface="Courier New"/>
                <a:ea typeface="Courier New"/>
                <a:cs typeface="Courier New"/>
                <a:sym typeface="Courier New"/>
              </a:rPr>
              <a:t>HOME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User: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b="1" lang="en" sz="1400">
                <a:solidFill>
                  <a:schemeClr val="lt1"/>
                </a:solidFill>
                <a:highlight>
                  <a:srgbClr val="EFEFEF"/>
                </a:highlight>
                <a:latin typeface="Courier New"/>
                <a:ea typeface="Courier New"/>
                <a:cs typeface="Courier New"/>
                <a:sym typeface="Courier New"/>
              </a:rPr>
              <a:t>USER</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print("IP Address: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ansible_default_ipv4</a:t>
            </a:r>
            <a:r>
              <a:rPr lang="en" sz="1400">
                <a:solidFill>
                  <a:schemeClr val="lt1"/>
                </a:solidFill>
                <a:highlight>
                  <a:srgbClr val="EFEFEF"/>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address</a:t>
            </a:r>
            <a:r>
              <a:rPr lang="en" sz="1400">
                <a:solidFill>
                  <a:schemeClr val="lt1"/>
                </a:solidFill>
                <a:highlight>
                  <a:srgbClr val="EFEFEF"/>
                </a:highlight>
                <a:latin typeface="Courier New"/>
                <a:ea typeface="Courier New"/>
                <a:cs typeface="Courier New"/>
                <a:sym typeface="Courier New"/>
              </a:rPr>
              <a:t>"])</a:t>
            </a:r>
            <a:br>
              <a:rPr lang="en" sz="1400">
                <a:solidFill>
                  <a:schemeClr val="lt2"/>
                </a:solidFill>
                <a:latin typeface="Courier New"/>
                <a:ea typeface="Courier New"/>
                <a:cs typeface="Courier New"/>
                <a:sym typeface="Courier New"/>
              </a:rPr>
            </a:br>
            <a:endParaRPr b="1"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rPr>
              <a:t>Output Level 2-3</a:t>
            </a:r>
            <a:endParaRPr b="1" sz="1800">
              <a:solidFill>
                <a:schemeClr val="lt1"/>
              </a:solidFill>
            </a:endParaRPr>
          </a:p>
          <a:p>
            <a:pPr indent="0" lvl="0" marL="0" rtl="0" algn="l">
              <a:lnSpc>
                <a:spcPct val="100000"/>
              </a:lnSpc>
              <a:spcBef>
                <a:spcPts val="0"/>
              </a:spcBef>
              <a:spcAft>
                <a:spcPts val="0"/>
              </a:spcAft>
              <a:buNone/>
            </a:pPr>
            <a:r>
              <a:rPr b="1" lang="en">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Kernel: </a:t>
            </a:r>
            <a:r>
              <a:rPr b="1" lang="en" sz="1400">
                <a:solidFill>
                  <a:schemeClr val="lt1"/>
                </a:solidFill>
                <a:highlight>
                  <a:srgbClr val="FFFF00"/>
                </a:highlight>
                <a:latin typeface="Courier New"/>
                <a:ea typeface="Courier New"/>
                <a:cs typeface="Courier New"/>
                <a:sym typeface="Courier New"/>
              </a:rPr>
              <a:t>5.4.0-37-generic</a:t>
            </a:r>
            <a:br>
              <a:rPr lang="en" sz="1400">
                <a:solidFill>
                  <a:schemeClr val="lt2"/>
                </a:solidFill>
                <a:latin typeface="Courier New"/>
                <a:ea typeface="Courier New"/>
                <a:cs typeface="Courier New"/>
                <a:sym typeface="Courier New"/>
              </a:rPr>
            </a:br>
            <a:r>
              <a:rPr b="1" lang="en">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Home: </a:t>
            </a:r>
            <a:r>
              <a:rPr b="1" lang="en" sz="1400">
                <a:solidFill>
                  <a:schemeClr val="lt2"/>
                </a:solidFill>
                <a:highlight>
                  <a:srgbClr val="6AA84F"/>
                </a:highlight>
                <a:latin typeface="Courier New"/>
                <a:ea typeface="Courier New"/>
                <a:cs typeface="Courier New"/>
                <a:sym typeface="Courier New"/>
              </a:rPr>
              <a:t>/home/devasc</a:t>
            </a:r>
            <a:endParaRPr b="1" sz="1400">
              <a:solidFill>
                <a:schemeClr val="lt2"/>
              </a:solidFill>
              <a:highlight>
                <a:srgbClr val="6AA84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User: </a:t>
            </a:r>
            <a:r>
              <a:rPr b="1" lang="en" sz="1400">
                <a:solidFill>
                  <a:schemeClr val="lt1"/>
                </a:solidFill>
                <a:highlight>
                  <a:srgbClr val="EFEFEF"/>
                </a:highlight>
                <a:latin typeface="Courier New"/>
                <a:ea typeface="Courier New"/>
                <a:cs typeface="Courier New"/>
                <a:sym typeface="Courier New"/>
              </a:rPr>
              <a:t>devasc</a:t>
            </a:r>
            <a:endParaRPr b="1"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IP Address: </a:t>
            </a:r>
            <a:r>
              <a:rPr b="1" lang="en" sz="1400">
                <a:solidFill>
                  <a:schemeClr val="lt2"/>
                </a:solidFill>
                <a:highlight>
                  <a:srgbClr val="FF9900"/>
                </a:highlight>
                <a:latin typeface="Courier New"/>
                <a:ea typeface="Courier New"/>
                <a:cs typeface="Courier New"/>
                <a:sym typeface="Courier New"/>
              </a:rPr>
              <a:t>10.0.2.15</a:t>
            </a:r>
            <a:endParaRPr b="1"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Docker Response Data </a:t>
            </a:r>
            <a:r>
              <a:rPr lang="en"/>
              <a:t>-- docker image (partial)</a:t>
            </a:r>
            <a:endParaRPr/>
          </a:p>
        </p:txBody>
      </p:sp>
      <p:sp>
        <p:nvSpPr>
          <p:cNvPr id="326" name="Google Shape;326;p52"/>
          <p:cNvSpPr txBox="1"/>
          <p:nvPr/>
        </p:nvSpPr>
        <p:spPr>
          <a:xfrm>
            <a:off x="412975" y="1088775"/>
            <a:ext cx="8451300" cy="363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br>
              <a:rPr b="1" lang="en" sz="1800">
                <a:solidFill>
                  <a:srgbClr val="5B0F00"/>
                </a:solidFill>
                <a:latin typeface="Courier New"/>
                <a:ea typeface="Courier New"/>
                <a:cs typeface="Courier New"/>
                <a:sym typeface="Courier New"/>
              </a:rPr>
            </a:br>
            <a:endParaRPr b="1" sz="1200">
              <a:solidFill>
                <a:srgbClr val="5B0F00"/>
              </a:solidFill>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rPr b="1" lang="en" sz="1000">
                <a:solidFill>
                  <a:schemeClr val="lt1"/>
                </a:solidFill>
              </a:rPr>
              <a:t>Output (with some response data highlighted)</a:t>
            </a:r>
            <a:br>
              <a:rPr b="1" lang="en" sz="1800">
                <a:solidFill>
                  <a:srgbClr val="5B0F00"/>
                </a:solidFill>
                <a:latin typeface="Courier New"/>
                <a:ea typeface="Courier New"/>
                <a:cs typeface="Courier New"/>
                <a:sym typeface="Courier New"/>
              </a:rPr>
            </a:br>
            <a:r>
              <a:rPr lang="en" sz="800">
                <a:solidFill>
                  <a:schemeClr val="dk1"/>
                </a:solidFill>
                <a:highlight>
                  <a:srgbClr val="FFFFFF"/>
                </a:highlight>
                <a:latin typeface="Courier New"/>
                <a:ea typeface="Courier New"/>
                <a:cs typeface="Courier New"/>
                <a:sym typeface="Courier New"/>
              </a:rPr>
              <a:t>[{"</a:t>
            </a:r>
            <a:r>
              <a:rPr b="1" lang="en" sz="800">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FFFFF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b="1" lang="en" sz="800">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2020-09-25T22:34:30.295807036Z</a:t>
            </a:r>
            <a:r>
              <a:rPr lang="en" sz="800">
                <a:solidFill>
                  <a:schemeClr val="dk1"/>
                </a:solidFill>
                <a:highlight>
                  <a:srgbClr val="FFFFFF"/>
                </a:highlight>
                <a:latin typeface="Courier New"/>
                <a:ea typeface="Courier New"/>
                <a:cs typeface="Courier New"/>
                <a:sym typeface="Courier New"/>
              </a:rPr>
              <a:t>", "Container": "1046a5d685aef5c37d1829040ca8083b94e4c069ca4963f4b16a6ade2e077b06", "ContainerConfig": {"</a:t>
            </a:r>
            <a:r>
              <a:rPr b="1" lang="en" sz="800">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FFFFFF"/>
                </a:highlight>
                <a:latin typeface="Courier New"/>
                <a:ea typeface="Courier New"/>
                <a:cs typeface="Courier New"/>
                <a:sym typeface="Courier New"/>
              </a:rPr>
              <a:t>": "1046a5d685ae", "Domainname": "", "User": "", "AttachStdin": false, "AttachStdout": false, "AttachStderr": false, "Tty": false, "OpenStdin": false, "StdinOnce": false, "Env": ["PATH=/usr/local/sbin:/usr/local/bin:/usr/sbin:/usr/bin:/sbin:/bin"], "</a:t>
            </a:r>
            <a:r>
              <a:rPr b="1"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["/bin/sh", "-c", "#(nop) ", "</a:t>
            </a:r>
            <a:r>
              <a:rPr b="1"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[\"/bin/bash\"]"], "ArgsEscaped": true, "Image": "sha256:4ff2090064e7e38688bce713d50f3202d227b3c89fecea1434271c912ccd47e0", "Volumes": null, "WorkingDir": "", "Entrypoint": null, "OnBuild": null, "Labels": {}}, "</a:t>
            </a:r>
            <a:r>
              <a:rPr b="1" lang="en" sz="800">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FFFFF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b="1" lang="en" sz="800">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amd64</a:t>
            </a:r>
            <a:r>
              <a:rPr lang="en" sz="800">
                <a:solidFill>
                  <a:schemeClr val="dk1"/>
                </a:solidFill>
                <a:highlight>
                  <a:srgbClr val="FFFFFF"/>
                </a:highlight>
                <a:latin typeface="Courier New"/>
                <a:ea typeface="Courier New"/>
                <a:cs typeface="Courier New"/>
                <a:sym typeface="Courier New"/>
              </a:rPr>
              <a:t>", "</a:t>
            </a:r>
            <a:r>
              <a:rPr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linux</a:t>
            </a:r>
            <a:r>
              <a:rPr lang="en" sz="800">
                <a:solidFill>
                  <a:schemeClr val="dk1"/>
                </a:solidFill>
                <a:highlight>
                  <a:srgbClr val="FFFFFF"/>
                </a:highlight>
                <a:latin typeface="Courier New"/>
                <a:ea typeface="Courier New"/>
                <a:cs typeface="Courier New"/>
                <a:sym typeface="Courier New"/>
              </a:rPr>
              <a:t>", "Size": 72875723, "VirtualSize": 72875723, "GraphDriver": {"Data": {"LowerDir": "/var/lib/docker/overlay2/ 5d66f43ef0d92430a195045c4715ff3d49ee88ccb0bb7f6e69ccc5d60fde0ece /diff:/var/lib/docker/overlay2/0b75d53292ccb20230879e49c7fe6eea157addb083d414ba3d0485959cd35086/diff", "MergedDir": "/var/lib/docker/overlay2/c3bab8487f590bfd66e53db0b1902ab5a8b8fbfa1f02cfc3b4f0f9fa25158f2d/merged", "UpperDir": "/var/lib/docker/overlay2/c3bab8487f590bfd66e53db0b1902ab5a8b8fbfa1f02cfc3b4f0f9fa25158f2d/diff", "WorkDir": "/var/lib/docker/overlay2/c3bab8487f590bfd66e53db0b1902ab5a8b8fbfa1f02cfc3b4f0f9fa25158f2d/work"}, "Name": "overlay2"}, "RootFS": {"Type": "layers", "</a:t>
            </a:r>
            <a:r>
              <a:rPr b="1" lang="en" sz="800">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FFFFF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b="1" lang="en" sz="800">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FFFFFF"/>
                </a:highlight>
                <a:latin typeface="Courier New"/>
                <a:ea typeface="Courier New"/>
                <a:cs typeface="Courier New"/>
                <a:sym typeface="Courier New"/>
              </a:rPr>
              <a:t>": {"LastTagTime": "0001-01-01T00:00:00Z"}}]</a:t>
            </a:r>
            <a:endParaRPr b="1" sz="800">
              <a:solidFill>
                <a:srgbClr val="5B0F00"/>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0" name="Shape 330"/>
        <p:cNvGrpSpPr/>
        <p:nvPr/>
      </p:nvGrpSpPr>
      <p:grpSpPr>
        <a:xfrm>
          <a:off x="0" y="0"/>
          <a:ext cx="0" cy="0"/>
          <a:chOff x="0" y="0"/>
          <a:chExt cx="0" cy="0"/>
        </a:xfrm>
      </p:grpSpPr>
      <p:sp>
        <p:nvSpPr>
          <p:cNvPr id="331" name="Google Shape;331;p5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Docker </a:t>
            </a:r>
            <a:r>
              <a:rPr lang="en"/>
              <a:t>Response Data</a:t>
            </a:r>
            <a:endParaRPr/>
          </a:p>
        </p:txBody>
      </p:sp>
      <p:sp>
        <p:nvSpPr>
          <p:cNvPr id="332" name="Google Shape;332;p53"/>
          <p:cNvSpPr txBox="1"/>
          <p:nvPr>
            <p:ph idx="1" type="body"/>
          </p:nvPr>
        </p:nvSpPr>
        <p:spPr>
          <a:xfrm>
            <a:off x="311700" y="1152475"/>
            <a:ext cx="8520600" cy="3815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lt2"/>
                </a:solidFill>
                <a:latin typeface="Courier New"/>
                <a:ea typeface="Courier New"/>
                <a:cs typeface="Courier New"/>
                <a:sym typeface="Courier New"/>
              </a:rPr>
              <a:t>import </a:t>
            </a:r>
            <a:r>
              <a:rPr b="1" lang="en" sz="1000">
                <a:solidFill>
                  <a:schemeClr val="lt2"/>
                </a:solidFill>
                <a:latin typeface="Courier New"/>
                <a:ea typeface="Courier New"/>
                <a:cs typeface="Courier New"/>
                <a:sym typeface="Courier New"/>
              </a:rPr>
              <a:t>json</a:t>
            </a:r>
            <a:endParaRPr b="1"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600">
                <a:solidFill>
                  <a:schemeClr val="lt2"/>
                </a:solidFill>
                <a:latin typeface="Courier New"/>
                <a:ea typeface="Courier New"/>
                <a:cs typeface="Courier New"/>
                <a:sym typeface="Courier New"/>
              </a:rPr>
              <a:t> </a:t>
            </a:r>
            <a:endParaRPr b="1"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chemeClr val="accent1"/>
                </a:highlight>
                <a:latin typeface="Courier New"/>
                <a:ea typeface="Courier New"/>
                <a:cs typeface="Courier New"/>
                <a:sym typeface="Courier New"/>
              </a:rPr>
              <a:t>### Converting json string to dict </a:t>
            </a:r>
            <a:endParaRPr b="1" sz="14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docker_dict = </a:t>
            </a:r>
            <a:r>
              <a:rPr lang="en">
                <a:solidFill>
                  <a:schemeClr val="lt1"/>
                </a:solidFill>
                <a:highlight>
                  <a:srgbClr val="EFEFEF"/>
                </a:highlight>
                <a:latin typeface="Courier New"/>
                <a:ea typeface="Courier New"/>
                <a:cs typeface="Courier New"/>
                <a:sym typeface="Courier New"/>
              </a:rPr>
              <a:t>json.</a:t>
            </a:r>
            <a:r>
              <a:rPr b="1" lang="en">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600">
                <a:solidFill>
                  <a:schemeClr val="lt2"/>
                </a:solidFill>
                <a:latin typeface="Courier New"/>
                <a:ea typeface="Courier New"/>
                <a:cs typeface="Courier New"/>
                <a:sym typeface="Courier New"/>
              </a:rPr>
              <a:t> </a:t>
            </a:r>
            <a:endParaRPr b="1"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lt1"/>
                </a:solidFill>
                <a:highlight>
                  <a:schemeClr val="accent1"/>
                </a:highlight>
                <a:latin typeface="Courier New"/>
                <a:ea typeface="Courier New"/>
                <a:cs typeface="Courier New"/>
                <a:sym typeface="Courier New"/>
              </a:rPr>
              <a:t>### Filtering Response Data from dict</a:t>
            </a:r>
            <a:endParaRPr b="1" sz="14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print(docker_dict</a:t>
            </a:r>
            <a:r>
              <a:rPr b="1" lang="en" sz="1400">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Created</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a:t>
            </a:r>
            <a:r>
              <a:rPr lang="en" sz="1400">
                <a:solidFill>
                  <a:schemeClr val="lt1"/>
                </a:solidFill>
                <a:highlight>
                  <a:srgbClr val="EFEFEF"/>
                </a:highlight>
                <a:latin typeface="Courier New"/>
                <a:ea typeface="Courier New"/>
                <a:cs typeface="Courier New"/>
                <a:sym typeface="Courier New"/>
              </a:rPr>
              <a:t>t</a:t>
            </a:r>
            <a:r>
              <a:rPr b="1" lang="en" sz="1400">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Architecture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print(docker_dict</a:t>
            </a:r>
            <a:r>
              <a:rPr b="1" lang="en" sz="1400">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Os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highlight>
                  <a:schemeClr val="accent1"/>
                </a:highlight>
              </a:rPr>
              <a:t>Output</a:t>
            </a:r>
            <a:endParaRPr b="1" sz="1800">
              <a:solidFill>
                <a:schemeClr val="lt1"/>
              </a:solidFill>
              <a:highlight>
                <a:schemeClr val="accent1"/>
              </a:highlight>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Created  		=&gt; </a:t>
            </a:r>
            <a:r>
              <a:rPr b="1" lang="en" sz="1100">
                <a:solidFill>
                  <a:schemeClr val="lt1"/>
                </a:solidFill>
                <a:highlight>
                  <a:srgbClr val="EFEFEF"/>
                </a:highlight>
                <a:latin typeface="Courier New"/>
                <a:ea typeface="Courier New"/>
                <a:cs typeface="Courier New"/>
                <a:sym typeface="Courier New"/>
              </a:rPr>
              <a:t>2020-09-25T22:34:30.295807036Z   </a:t>
            </a:r>
            <a:endParaRPr b="1"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Architecture	=&gt; </a:t>
            </a:r>
            <a:r>
              <a:rPr b="1" lang="en" sz="1100">
                <a:solidFill>
                  <a:schemeClr val="lt1"/>
                </a:solidFill>
                <a:highlight>
                  <a:srgbClr val="EFEFEF"/>
                </a:highlight>
                <a:latin typeface="Courier New"/>
                <a:ea typeface="Courier New"/>
                <a:cs typeface="Courier New"/>
                <a:sym typeface="Courier New"/>
              </a:rPr>
              <a:t>Amd64</a:t>
            </a:r>
            <a:endParaRPr b="1"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OS			=&gt; </a:t>
            </a:r>
            <a:r>
              <a:rPr b="1" lang="en" sz="1100">
                <a:solidFill>
                  <a:schemeClr val="lt1"/>
                </a:solidFill>
                <a:highlight>
                  <a:srgbClr val="EFEFEF"/>
                </a:highlight>
                <a:latin typeface="Courier New"/>
                <a:ea typeface="Courier New"/>
                <a:cs typeface="Courier New"/>
                <a:sym typeface="Courier New"/>
              </a:rPr>
              <a:t>Linux</a:t>
            </a:r>
            <a:endParaRPr b="1"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lt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6" name="Shape 336"/>
        <p:cNvGrpSpPr/>
        <p:nvPr/>
      </p:nvGrpSpPr>
      <p:grpSpPr>
        <a:xfrm>
          <a:off x="0" y="0"/>
          <a:ext cx="0" cy="0"/>
          <a:chOff x="0" y="0"/>
          <a:chExt cx="0" cy="0"/>
        </a:xfrm>
      </p:grpSpPr>
      <p:sp>
        <p:nvSpPr>
          <p:cNvPr id="337" name="Google Shape;337;p5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solidFill>
                  <a:schemeClr val="lt1"/>
                </a:solidFill>
              </a:rPr>
              <a:t>Docker Response Data -- docker image (partial)</a:t>
            </a:r>
            <a:endParaRPr/>
          </a:p>
        </p:txBody>
      </p:sp>
      <p:sp>
        <p:nvSpPr>
          <p:cNvPr id="338" name="Google Shape;338;p54"/>
          <p:cNvSpPr txBox="1"/>
          <p:nvPr/>
        </p:nvSpPr>
        <p:spPr>
          <a:xfrm>
            <a:off x="375450" y="1088775"/>
            <a:ext cx="39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ourier New"/>
                <a:ea typeface="Courier New"/>
                <a:cs typeface="Courier New"/>
                <a:sym typeface="Courier New"/>
              </a:rPr>
              <a:t>$ docker network inspect \ bridge</a:t>
            </a:r>
            <a:endParaRPr sz="2100">
              <a:solidFill>
                <a:schemeClr val="lt2"/>
              </a:solidFill>
              <a:latin typeface="Courier New"/>
              <a:ea typeface="Courier New"/>
              <a:cs typeface="Courier New"/>
              <a:sym typeface="Courier New"/>
            </a:endParaRPr>
          </a:p>
        </p:txBody>
      </p:sp>
      <p:pic>
        <p:nvPicPr>
          <p:cNvPr id="339" name="Google Shape;339;p54"/>
          <p:cNvPicPr preferRelativeResize="0"/>
          <p:nvPr/>
        </p:nvPicPr>
        <p:blipFill>
          <a:blip r:embed="rId3">
            <a:alphaModFix/>
          </a:blip>
          <a:stretch>
            <a:fillRect/>
          </a:stretch>
        </p:blipFill>
        <p:spPr>
          <a:xfrm>
            <a:off x="4385100" y="1088775"/>
            <a:ext cx="4644875" cy="3898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3" name="Shape 343"/>
        <p:cNvGrpSpPr/>
        <p:nvPr/>
      </p:nvGrpSpPr>
      <p:grpSpPr>
        <a:xfrm>
          <a:off x="0" y="0"/>
          <a:ext cx="0" cy="0"/>
          <a:chOff x="0" y="0"/>
          <a:chExt cx="0" cy="0"/>
        </a:xfrm>
      </p:grpSpPr>
      <p:sp>
        <p:nvSpPr>
          <p:cNvPr id="344" name="Google Shape;344;p5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Python Script</a:t>
            </a:r>
            <a:r>
              <a:rPr lang="en"/>
              <a:t> - </a:t>
            </a:r>
            <a:r>
              <a:rPr lang="en"/>
              <a:t>Filtering Response Data from Docker</a:t>
            </a:r>
            <a:endParaRPr/>
          </a:p>
        </p:txBody>
      </p:sp>
      <p:sp>
        <p:nvSpPr>
          <p:cNvPr id="345" name="Google Shape;345;p5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latin typeface="Courier New"/>
                <a:ea typeface="Courier New"/>
                <a:cs typeface="Courier New"/>
                <a:sym typeface="Courier New"/>
              </a:rPr>
              <a:t>import </a:t>
            </a:r>
            <a:r>
              <a:rPr b="1" lang="en" sz="1200">
                <a:solidFill>
                  <a:schemeClr val="lt2"/>
                </a:solidFill>
                <a:latin typeface="Courier New"/>
                <a:ea typeface="Courier New"/>
                <a:cs typeface="Courier New"/>
                <a:sym typeface="Courier New"/>
              </a:rPr>
              <a:t>json</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chemeClr val="accent1"/>
                </a:highlight>
                <a:latin typeface="Courier New"/>
                <a:ea typeface="Courier New"/>
                <a:cs typeface="Courier New"/>
                <a:sym typeface="Courier New"/>
              </a:rPr>
              <a:t>### </a:t>
            </a:r>
            <a:r>
              <a:rPr b="1" lang="en" sz="1400">
                <a:solidFill>
                  <a:schemeClr val="lt1"/>
                </a:solidFill>
                <a:highlight>
                  <a:schemeClr val="accent1"/>
                </a:highlight>
                <a:latin typeface="Courier New"/>
                <a:ea typeface="Courier New"/>
                <a:cs typeface="Courier New"/>
                <a:sym typeface="Courier New"/>
              </a:rPr>
              <a:t>Converting json string to dict, and showing keys at level 1</a:t>
            </a:r>
            <a:endParaRPr b="1" sz="14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docker_net_dict = </a:t>
            </a:r>
            <a:r>
              <a:rPr lang="en">
                <a:solidFill>
                  <a:schemeClr val="lt1"/>
                </a:solidFill>
                <a:highlight>
                  <a:srgbClr val="EFEFEF"/>
                </a:highlight>
                <a:latin typeface="Courier New"/>
                <a:ea typeface="Courier New"/>
                <a:cs typeface="Courier New"/>
                <a:sym typeface="Courier New"/>
              </a:rPr>
              <a:t>json.</a:t>
            </a:r>
            <a:r>
              <a:rPr b="1" lang="en">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(docker_json_file2)</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chemeClr val="accent1"/>
                </a:highlight>
                <a:latin typeface="Courier New"/>
                <a:ea typeface="Courier New"/>
                <a:cs typeface="Courier New"/>
                <a:sym typeface="Courier New"/>
              </a:rPr>
              <a:t>### Filtering from dict</a:t>
            </a:r>
            <a:endParaRPr b="1" sz="14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b="1" lang="en" sz="1400">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b="1" lang="en" sz="1400">
                <a:solidFill>
                  <a:schemeClr val="dk2"/>
                </a:solidFill>
                <a:highlight>
                  <a:srgbClr val="EFEFEF"/>
                </a:highlight>
                <a:latin typeface="Courier New"/>
                <a:ea typeface="Courier New"/>
                <a:cs typeface="Courier New"/>
                <a:sym typeface="Courier New"/>
              </a:rPr>
              <a:t>["Name"]</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b="1" lang="en" sz="1400">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["Created"]</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b="1" lang="en" sz="1400">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b="1" lang="en" sz="1400">
                <a:solidFill>
                  <a:schemeClr val="lt1"/>
                </a:solidFill>
                <a:highlight>
                  <a:srgbClr val="EFEFEF"/>
                </a:highlight>
                <a:latin typeface="Courier New"/>
                <a:ea typeface="Courier New"/>
                <a:cs typeface="Courier New"/>
                <a:sym typeface="Courier New"/>
              </a:rPr>
              <a:t>["Containers"]</a:t>
            </a:r>
            <a:r>
              <a:rPr lang="en" sz="1400">
                <a:solidFill>
                  <a:schemeClr val="lt1"/>
                </a:solidFill>
                <a:highlight>
                  <a:srgbClr val="EFEFEF"/>
                </a:highlight>
                <a:latin typeface="Courier New"/>
                <a:ea typeface="Courier New"/>
                <a:cs typeface="Courier New"/>
                <a:sym typeface="Courier New"/>
              </a:rPr>
              <a:t>["4e9a64e...bd52b811"]</a:t>
            </a:r>
            <a:r>
              <a:rPr b="1" lang="en" sz="1400">
                <a:solidFill>
                  <a:schemeClr val="lt1"/>
                </a:solidFill>
                <a:highlight>
                  <a:srgbClr val="FFFF00"/>
                </a:highlight>
                <a:latin typeface="Courier New"/>
                <a:ea typeface="Courier New"/>
                <a:cs typeface="Courier New"/>
                <a:sym typeface="Courier New"/>
              </a:rPr>
              <a:t>["IPv4Address"]</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800">
                <a:solidFill>
                  <a:schemeClr val="lt1"/>
                </a:solidFill>
              </a:rPr>
              <a:t>Output</a:t>
            </a:r>
            <a:br>
              <a:rPr b="1" lang="en" sz="1400">
                <a:solidFill>
                  <a:schemeClr val="lt2"/>
                </a:solidFill>
                <a:highlight>
                  <a:schemeClr val="accent1"/>
                </a:highlight>
                <a:latin typeface="Courier New"/>
                <a:ea typeface="Courier New"/>
                <a:cs typeface="Courier New"/>
                <a:sym typeface="Courier New"/>
              </a:rPr>
            </a:br>
            <a:r>
              <a:rPr lang="en" sz="1400">
                <a:solidFill>
                  <a:schemeClr val="lt2"/>
                </a:solidFill>
                <a:highlight>
                  <a:schemeClr val="accent1"/>
                </a:highlight>
                <a:latin typeface="Courier New"/>
                <a:ea typeface="Courier New"/>
                <a:cs typeface="Courier New"/>
                <a:sym typeface="Courier New"/>
              </a:rPr>
              <a:t>bridge</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2020-12-09T17:51:15.816558163Z</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172.17.0.3/16</a:t>
            </a:r>
            <a:endParaRPr sz="14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Parts of the Workshop</a:t>
            </a:r>
            <a:endParaRPr/>
          </a:p>
        </p:txBody>
      </p:sp>
      <p:sp>
        <p:nvSpPr>
          <p:cNvPr id="132" name="Google Shape;132;p20"/>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rPr>
              <a:t>Part 1: DevNet Associate: Filtering JSON Data </a:t>
            </a:r>
            <a:endParaRPr sz="1800">
              <a:solidFill>
                <a:schemeClr val="lt2"/>
              </a:solidFill>
              <a:highlight>
                <a:schemeClr val="accent1"/>
              </a:highlight>
            </a:endParaRPr>
          </a:p>
          <a:p>
            <a:pPr indent="0" lvl="0" marL="0" rtl="0" algn="l">
              <a:spcBef>
                <a:spcPts val="0"/>
              </a:spcBef>
              <a:spcAft>
                <a:spcPts val="0"/>
              </a:spcAft>
              <a:buNone/>
            </a:pPr>
            <a:r>
              <a:rPr lang="en" sz="1600">
                <a:solidFill>
                  <a:schemeClr val="lt1"/>
                </a:solidFill>
                <a:highlight>
                  <a:schemeClr val="accent1"/>
                </a:highlight>
              </a:rPr>
              <a:t>Description: This part covers some aspects of the DevNet Associate course. Join to learn how to interpret JSON data coming from Webex Teams API, DNAC API, Docker inspect, Ansible.</a:t>
            </a:r>
            <a:br>
              <a:rPr lang="en" sz="1600">
                <a:solidFill>
                  <a:schemeClr val="lt2"/>
                </a:solidFill>
                <a:highlight>
                  <a:schemeClr val="accent1"/>
                </a:highlight>
              </a:rPr>
            </a:br>
            <a:endParaRPr sz="1600">
              <a:solidFill>
                <a:schemeClr val="lt2"/>
              </a:solidFill>
              <a:highlight>
                <a:schemeClr val="accent1"/>
              </a:highlight>
            </a:endParaRPr>
          </a:p>
          <a:p>
            <a:pPr indent="0" lvl="0" marL="0" rtl="0" algn="l">
              <a:spcBef>
                <a:spcPts val="0"/>
              </a:spcBef>
              <a:spcAft>
                <a:spcPts val="0"/>
              </a:spcAft>
              <a:buNone/>
            </a:pPr>
            <a:r>
              <a:rPr lang="en" sz="1800">
                <a:solidFill>
                  <a:schemeClr val="lt2"/>
                </a:solidFill>
                <a:highlight>
                  <a:schemeClr val="accent1"/>
                </a:highlight>
              </a:rPr>
              <a:t>Part 2: DevNet Associate: Generating JSON Data </a:t>
            </a:r>
            <a:endParaRPr sz="1800">
              <a:solidFill>
                <a:schemeClr val="lt2"/>
              </a:solidFill>
              <a:highlight>
                <a:schemeClr val="accent1"/>
              </a:highlight>
            </a:endParaRPr>
          </a:p>
          <a:p>
            <a:pPr indent="0" lvl="0" marL="0" rtl="0" algn="l">
              <a:spcBef>
                <a:spcPts val="0"/>
              </a:spcBef>
              <a:spcAft>
                <a:spcPts val="0"/>
              </a:spcAft>
              <a:buNone/>
            </a:pPr>
            <a:r>
              <a:rPr lang="en" sz="1600">
                <a:solidFill>
                  <a:schemeClr val="lt1"/>
                </a:solidFill>
                <a:highlight>
                  <a:schemeClr val="accent1"/>
                </a:highlight>
              </a:rPr>
              <a:t>Description: This part covers some aspects of the DevNet Associate course. Join to learn how to generate JSON data for Webex Teams API, IP Devices and Network Services from a source in the Excel format.</a:t>
            </a:r>
            <a:endParaRPr sz="1600">
              <a:solidFill>
                <a:schemeClr val="lt1"/>
              </a:solidFill>
              <a:highlight>
                <a:schemeClr val="accent1"/>
              </a:highlight>
            </a:endParaRPr>
          </a:p>
          <a:p>
            <a:pPr indent="0" lvl="0" marL="0" rtl="0" algn="l">
              <a:spcBef>
                <a:spcPts val="0"/>
              </a:spcBef>
              <a:spcAft>
                <a:spcPts val="0"/>
              </a:spcAft>
              <a:buNone/>
            </a:pPr>
            <a:r>
              <a:rPr lang="en" sz="2000">
                <a:solidFill>
                  <a:schemeClr val="lt2"/>
                </a:solidFill>
                <a:highlight>
                  <a:schemeClr val="accent1"/>
                </a:highlight>
              </a:rPr>
              <a:t>---</a:t>
            </a:r>
            <a:endParaRPr sz="2000">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 examples in this workshop are based on the Emerging Technology Workshops and on the recent DevNet Associate Course from Cisco Networking Academy.</a:t>
            </a:r>
            <a:endParaRPr>
              <a:solidFill>
                <a:schemeClr val="lt2"/>
              </a:solidFill>
              <a:highlight>
                <a:schemeClr val="accent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a:t>
            </a:r>
            <a:r>
              <a:rPr lang="en"/>
              <a:t> - </a:t>
            </a:r>
            <a:r>
              <a:rPr lang="en"/>
              <a:t>Webex Groups Dict Example</a:t>
            </a:r>
            <a:endParaRPr/>
          </a:p>
        </p:txBody>
      </p:sp>
      <p:sp>
        <p:nvSpPr>
          <p:cNvPr id="351" name="Google Shape;351;p56"/>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b="1" lang="en" sz="1100">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b="1" lang="en" sz="1100">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b="1" lang="en" sz="1100">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b="1" lang="en" sz="1100">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b="1" lang="en" sz="1100">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b="1" lang="en" sz="1100">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5" name="Shape 355"/>
        <p:cNvGrpSpPr/>
        <p:nvPr/>
      </p:nvGrpSpPr>
      <p:grpSpPr>
        <a:xfrm>
          <a:off x="0" y="0"/>
          <a:ext cx="0" cy="0"/>
          <a:chOff x="0" y="0"/>
          <a:chExt cx="0" cy="0"/>
        </a:xfrm>
      </p:grpSpPr>
      <p:sp>
        <p:nvSpPr>
          <p:cNvPr id="356" name="Google Shape;356;p5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 - </a:t>
            </a:r>
            <a:r>
              <a:rPr lang="en"/>
              <a:t>Webex Groups Python Script</a:t>
            </a:r>
            <a:endParaRPr/>
          </a:p>
        </p:txBody>
      </p:sp>
      <p:sp>
        <p:nvSpPr>
          <p:cNvPr id="357" name="Google Shape;357;p57"/>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Code Example</a:t>
            </a:r>
            <a:r>
              <a:rPr lang="en" sz="1600">
                <a:solidFill>
                  <a:schemeClr val="lt2"/>
                </a:solidFill>
                <a:highlight>
                  <a:schemeClr val="accent1"/>
                </a:highlight>
              </a:rPr>
              <a:t> </a:t>
            </a:r>
            <a:r>
              <a:rPr lang="en" sz="1600">
                <a:solidFill>
                  <a:schemeClr val="lt2"/>
                </a:solidFill>
                <a:highlight>
                  <a:schemeClr val="accent1"/>
                </a:highlight>
              </a:rPr>
              <a:t>### First group with first member, second group with first member</a:t>
            </a:r>
            <a:br>
              <a:rPr b="1" lang="en" sz="1100">
                <a:solidFill>
                  <a:schemeClr val="lt1"/>
                </a:solidFill>
              </a:rPr>
            </a:br>
            <a:endParaRPr b="1" sz="1100">
              <a:solidFill>
                <a:schemeClr val="lt1"/>
              </a:solidFill>
            </a:endParaRPr>
          </a:p>
          <a:p>
            <a:pPr indent="0" lvl="0" marL="0" rtl="0" algn="l">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 Select first group, first person</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rgbClr val="EFEFEF"/>
                </a:highlight>
                <a:latin typeface="Courier New"/>
                <a:ea typeface="Courier New"/>
                <a:cs typeface="Courier New"/>
                <a:sym typeface="Courier New"/>
              </a:rPr>
              <a:t>resp_a1 = groups_struc["groups"]</a:t>
            </a:r>
            <a:r>
              <a:rPr b="1" lang="en" sz="1100">
                <a:solidFill>
                  <a:schemeClr val="lt2"/>
                </a:solidFill>
                <a:highlight>
                  <a:srgbClr val="DD7E6B"/>
                </a:highlight>
                <a:latin typeface="Courier New"/>
                <a:ea typeface="Courier New"/>
                <a:cs typeface="Courier New"/>
                <a:sym typeface="Courier New"/>
              </a:rPr>
              <a:t>[0]</a:t>
            </a:r>
            <a:r>
              <a:rPr b="1" lang="en" sz="1100">
                <a:solidFill>
                  <a:schemeClr val="lt1"/>
                </a:solidFill>
                <a:highlight>
                  <a:srgbClr val="FFFF00"/>
                </a:highlight>
                <a:latin typeface="Courier New"/>
                <a:ea typeface="Courier New"/>
                <a:cs typeface="Courier New"/>
                <a:sym typeface="Courier New"/>
              </a:rPr>
              <a:t>["group"]["group_name"]</a:t>
            </a:r>
            <a:endParaRPr b="1" sz="1100">
              <a:solidFill>
                <a:schemeClr val="lt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rgbClr val="EFEFEF"/>
                </a:highlight>
                <a:latin typeface="Courier New"/>
                <a:ea typeface="Courier New"/>
                <a:cs typeface="Courier New"/>
                <a:sym typeface="Courier New"/>
              </a:rPr>
              <a:t>resp_a2 = groups_struc["groups"]</a:t>
            </a:r>
            <a:r>
              <a:rPr b="1" lang="en" sz="1100">
                <a:solidFill>
                  <a:schemeClr val="lt2"/>
                </a:solidFill>
                <a:highlight>
                  <a:srgbClr val="DD7E6B"/>
                </a:highlight>
                <a:latin typeface="Courier New"/>
                <a:ea typeface="Courier New"/>
                <a:cs typeface="Courier New"/>
                <a:sym typeface="Courier New"/>
              </a:rPr>
              <a:t>[0]</a:t>
            </a:r>
            <a:r>
              <a:rPr b="1" lang="en" sz="1100">
                <a:solidFill>
                  <a:schemeClr val="lt1"/>
                </a:solidFill>
                <a:highlight>
                  <a:srgbClr val="FFFF00"/>
                </a:highlight>
                <a:latin typeface="Courier New"/>
                <a:ea typeface="Courier New"/>
                <a:cs typeface="Courier New"/>
                <a:sym typeface="Courier New"/>
              </a:rPr>
              <a:t>["group"]["members"]</a:t>
            </a:r>
            <a:r>
              <a:rPr b="1" lang="en" sz="1100">
                <a:solidFill>
                  <a:schemeClr val="lt2"/>
                </a:solidFill>
                <a:highlight>
                  <a:srgbClr val="DD7E6B"/>
                </a:highlight>
                <a:latin typeface="Courier New"/>
                <a:ea typeface="Courier New"/>
                <a:cs typeface="Courier New"/>
                <a:sym typeface="Courier New"/>
              </a:rPr>
              <a:t>[0]</a:t>
            </a:r>
            <a:r>
              <a:rPr b="1" lang="en" sz="1100">
                <a:solidFill>
                  <a:schemeClr val="lt1"/>
                </a:solidFill>
                <a:highlight>
                  <a:srgbClr val="FFFF00"/>
                </a:highlight>
                <a:latin typeface="Courier New"/>
                <a:ea typeface="Courier New"/>
                <a:cs typeface="Courier New"/>
                <a:sym typeface="Courier New"/>
              </a:rPr>
              <a:t>["person_name"]</a:t>
            </a:r>
            <a:endParaRPr b="1" sz="1100">
              <a:solidFill>
                <a:schemeClr val="lt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 Select second group, only the first person</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rgbClr val="EFEFEF"/>
                </a:highlight>
                <a:latin typeface="Courier New"/>
                <a:ea typeface="Courier New"/>
                <a:cs typeface="Courier New"/>
                <a:sym typeface="Courier New"/>
              </a:rPr>
              <a:t>resp_b1 = groups_struc["groups"]</a:t>
            </a:r>
            <a:r>
              <a:rPr b="1" lang="en" sz="1100">
                <a:solidFill>
                  <a:schemeClr val="lt2"/>
                </a:solidFill>
                <a:highlight>
                  <a:srgbClr val="6AA84F"/>
                </a:highlight>
                <a:latin typeface="Courier New"/>
                <a:ea typeface="Courier New"/>
                <a:cs typeface="Courier New"/>
                <a:sym typeface="Courier New"/>
              </a:rPr>
              <a:t>[1]</a:t>
            </a:r>
            <a:r>
              <a:rPr b="1" lang="en" sz="1100">
                <a:solidFill>
                  <a:schemeClr val="lt1"/>
                </a:solidFill>
                <a:highlight>
                  <a:srgbClr val="FFFF00"/>
                </a:highlight>
                <a:latin typeface="Courier New"/>
                <a:ea typeface="Courier New"/>
                <a:cs typeface="Courier New"/>
                <a:sym typeface="Courier New"/>
              </a:rPr>
              <a:t>["group"]["group_name"]</a:t>
            </a:r>
            <a:endParaRPr b="1" sz="1100">
              <a:solidFill>
                <a:schemeClr val="lt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rgbClr val="EFEFEF"/>
                </a:highlight>
                <a:latin typeface="Courier New"/>
                <a:ea typeface="Courier New"/>
                <a:cs typeface="Courier New"/>
                <a:sym typeface="Courier New"/>
              </a:rPr>
              <a:t>resp_b2 = groups_struc["groups"]</a:t>
            </a:r>
            <a:r>
              <a:rPr b="1" lang="en" sz="1100">
                <a:solidFill>
                  <a:schemeClr val="lt2"/>
                </a:solidFill>
                <a:highlight>
                  <a:srgbClr val="6AA84F"/>
                </a:highlight>
                <a:latin typeface="Courier New"/>
                <a:ea typeface="Courier New"/>
                <a:cs typeface="Courier New"/>
                <a:sym typeface="Courier New"/>
              </a:rPr>
              <a:t>[1]</a:t>
            </a:r>
            <a:r>
              <a:rPr b="1" lang="en" sz="1100">
                <a:solidFill>
                  <a:schemeClr val="lt1"/>
                </a:solidFill>
                <a:highlight>
                  <a:srgbClr val="FFFF00"/>
                </a:highlight>
                <a:latin typeface="Courier New"/>
                <a:ea typeface="Courier New"/>
                <a:cs typeface="Courier New"/>
                <a:sym typeface="Courier New"/>
              </a:rPr>
              <a:t>["group"]["members"]</a:t>
            </a:r>
            <a:r>
              <a:rPr b="1" lang="en" sz="1100">
                <a:solidFill>
                  <a:schemeClr val="lt2"/>
                </a:solidFill>
                <a:highlight>
                  <a:srgbClr val="DD7E6B"/>
                </a:highlight>
                <a:latin typeface="Courier New"/>
                <a:ea typeface="Courier New"/>
                <a:cs typeface="Courier New"/>
                <a:sym typeface="Courier New"/>
              </a:rPr>
              <a:t>[0]</a:t>
            </a:r>
            <a:r>
              <a:rPr b="1" lang="en" sz="1100">
                <a:solidFill>
                  <a:schemeClr val="lt1"/>
                </a:solidFill>
                <a:highlight>
                  <a:srgbClr val="FFFF00"/>
                </a:highlight>
                <a:latin typeface="Courier New"/>
                <a:ea typeface="Courier New"/>
                <a:cs typeface="Courier New"/>
                <a:sym typeface="Courier New"/>
              </a:rPr>
              <a:t>["person_name"]</a:t>
            </a:r>
            <a:endParaRPr b="1"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rPr>
              <a:t>Output</a:t>
            </a:r>
            <a:endParaRPr b="1" sz="1800">
              <a:solidFill>
                <a:schemeClr val="lt1"/>
              </a:solidFill>
            </a:endParaRPr>
          </a:p>
          <a:p>
            <a:pPr indent="0" lvl="0" marL="0" rtl="0" algn="l">
              <a:lnSpc>
                <a:spcPct val="100000"/>
              </a:lnSpc>
              <a:spcBef>
                <a:spcPts val="0"/>
              </a:spcBef>
              <a:spcAft>
                <a:spcPts val="0"/>
              </a:spcAft>
              <a:buNone/>
            </a:pPr>
            <a:r>
              <a:t/>
            </a:r>
            <a:endParaRPr sz="8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First group, First person</a:t>
            </a:r>
            <a:endParaRPr b="1" sz="11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2"/>
                </a:solidFill>
                <a:latin typeface="Courier New"/>
                <a:ea typeface="Courier New"/>
                <a:cs typeface="Courier New"/>
                <a:sym typeface="Courier New"/>
              </a:rPr>
              <a:t>DEVASC_A =&gt; Noel</a:t>
            </a:r>
            <a:endParaRPr b="1"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highlight>
                  <a:schemeClr val="accent1"/>
                </a:highlight>
                <a:latin typeface="Courier New"/>
                <a:ea typeface="Courier New"/>
                <a:cs typeface="Courier New"/>
                <a:sym typeface="Courier New"/>
              </a:rPr>
              <a:t>Second group, First person</a:t>
            </a:r>
            <a:endParaRPr b="1" sz="1100">
              <a:solidFill>
                <a:schemeClr val="lt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2"/>
                </a:solidFill>
                <a:latin typeface="Courier New"/>
                <a:ea typeface="Courier New"/>
                <a:cs typeface="Courier New"/>
                <a:sym typeface="Courier New"/>
              </a:rPr>
              <a:t>DEVASC_B =&gt; Ives</a:t>
            </a:r>
            <a:endParaRPr b="1"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1"/>
                </a:solidFill>
              </a:rPr>
              <a:t>And so on … (more groups, more members)</a:t>
            </a:r>
            <a:endParaRPr sz="1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 - Webex Groups Python Script</a:t>
            </a:r>
            <a:endParaRPr/>
          </a:p>
        </p:txBody>
      </p:sp>
      <p:sp>
        <p:nvSpPr>
          <p:cNvPr id="363" name="Google Shape;363;p58"/>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Code Example ### All groups with members and email addresses</a:t>
            </a:r>
            <a:br>
              <a:rPr b="1" lang="en" sz="1100">
                <a:solidFill>
                  <a:schemeClr val="lt2"/>
                </a:solidFill>
              </a:rPr>
            </a:br>
            <a:endParaRPr sz="6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b="1" lang="en" sz="1400">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groups_struc["</a:t>
            </a:r>
            <a:r>
              <a:rPr b="1" lang="en" sz="1400">
                <a:solidFill>
                  <a:schemeClr val="lt1"/>
                </a:solidFill>
                <a:highlight>
                  <a:srgbClr val="EFEFEF"/>
                </a:highlight>
                <a:latin typeface="Courier New"/>
                <a:ea typeface="Courier New"/>
                <a:cs typeface="Courier New"/>
                <a:sym typeface="Courier New"/>
              </a:rPr>
              <a:t>groups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b="1" lang="en" sz="1400">
                <a:solidFill>
                  <a:schemeClr val="lt1"/>
                </a:solidFill>
                <a:highlight>
                  <a:srgbClr val="EFEFEF"/>
                </a:highlight>
                <a:latin typeface="Courier New"/>
                <a:ea typeface="Courier New"/>
                <a:cs typeface="Courier New"/>
                <a:sym typeface="Courier New"/>
              </a:rPr>
              <a:t>["group"]["group_name"]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b="1" lang="en" sz="1400">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b="1" lang="en" sz="1400">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b="1" lang="en" sz="1400">
                <a:solidFill>
                  <a:schemeClr val="lt1"/>
                </a:solidFill>
                <a:highlight>
                  <a:srgbClr val="EFEFEF"/>
                </a:highlight>
                <a:latin typeface="Courier New"/>
                <a:ea typeface="Courier New"/>
                <a:cs typeface="Courier New"/>
                <a:sym typeface="Courier New"/>
              </a:rPr>
              <a:t>["group"]["members"]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b="1" lang="en" sz="1400">
                <a:solidFill>
                  <a:schemeClr val="lt1"/>
                </a:solidFill>
                <a:highlight>
                  <a:srgbClr val="EFEFEF"/>
                </a:highlight>
                <a:latin typeface="Courier New"/>
                <a:ea typeface="Courier New"/>
                <a:cs typeface="Courier New"/>
                <a:sym typeface="Courier New"/>
              </a:rPr>
              <a:t>["person_name"]</a:t>
            </a:r>
            <a:r>
              <a:rPr lang="en" sz="1400">
                <a:solidFill>
                  <a:schemeClr val="lt1"/>
                </a:solidFill>
                <a:highlight>
                  <a:srgbClr val="EFEFEF"/>
                </a:highlight>
                <a:latin typeface="Courier New"/>
                <a:ea typeface="Courier New"/>
                <a:cs typeface="Courier New"/>
                <a:sym typeface="Courier New"/>
              </a:rPr>
              <a:t> + " =&gt; " + p</a:t>
            </a:r>
            <a:r>
              <a:rPr b="1" lang="en" sz="1400">
                <a:solidFill>
                  <a:schemeClr val="lt1"/>
                </a:solidFill>
                <a:highlight>
                  <a:srgbClr val="EFEFEF"/>
                </a:highlight>
                <a:latin typeface="Courier New"/>
                <a:ea typeface="Courier New"/>
                <a:cs typeface="Courier New"/>
                <a:sym typeface="Courier New"/>
              </a:rPr>
              <a:t>["email"]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endParaRPr sz="10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lt1"/>
                </a:solidFill>
              </a:rPr>
              <a:t>Output</a:t>
            </a:r>
            <a:endParaRPr b="1" sz="1800">
              <a:solidFill>
                <a:schemeClr val="lt1"/>
              </a:solidFill>
            </a:endParaRPr>
          </a:p>
          <a:p>
            <a:pPr indent="0" lvl="0" marL="0" rtl="0" algn="l">
              <a:lnSpc>
                <a:spcPct val="100000"/>
              </a:lnSpc>
              <a:spcBef>
                <a:spcPts val="0"/>
              </a:spcBef>
              <a:spcAft>
                <a:spcPts val="0"/>
              </a:spcAft>
              <a:buNone/>
            </a:pPr>
            <a:r>
              <a:t/>
            </a:r>
            <a:endParaRPr sz="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5"/>
                </a:highlight>
                <a:latin typeface="Courier New"/>
                <a:ea typeface="Courier New"/>
                <a:cs typeface="Courier New"/>
                <a:sym typeface="Courier New"/>
              </a:rPr>
              <a:t>DEVASC_A</a:t>
            </a:r>
            <a:endParaRPr b="1" sz="1200">
              <a:solidFill>
                <a:schemeClr val="lt1"/>
              </a:solidFill>
              <a:highlight>
                <a:schemeClr val="accent5"/>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Noel =&gt; noel@odisee.be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Mary =&gt; mary@odisee.be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Jens =&gt; jens@odisee.be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chemeClr val="accent5"/>
                </a:highlight>
                <a:latin typeface="Courier New"/>
                <a:ea typeface="Courier New"/>
                <a:cs typeface="Courier New"/>
                <a:sym typeface="Courier New"/>
              </a:rPr>
              <a:t>DEVASC_B</a:t>
            </a:r>
            <a:endParaRPr b="1" sz="1200">
              <a:solidFill>
                <a:schemeClr val="lt1"/>
              </a:solidFill>
              <a:highlight>
                <a:schemeClr val="accent5"/>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Ives =&gt; ives@odisee.be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John =&gt; john@odisee.be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Alec =&gt; alec@odisee.be</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1"/>
                </a:solidFill>
              </a:rPr>
              <a:t>And so on … (more groups)</a:t>
            </a:r>
            <a:endParaRPr sz="1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Loop </a:t>
            </a:r>
            <a:r>
              <a:rPr lang="en"/>
              <a:t>Exercise 2 - Network Devices Dict Example</a:t>
            </a:r>
            <a:endParaRPr/>
          </a:p>
        </p:txBody>
      </p:sp>
      <p:sp>
        <p:nvSpPr>
          <p:cNvPr id="369" name="Google Shape;369;p59"/>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2"/>
                </a:solidFill>
                <a:latin typeface="Courier New"/>
                <a:ea typeface="Courier New"/>
                <a:cs typeface="Courier New"/>
                <a:sym typeface="Courier New"/>
              </a:rPr>
              <a:t>rack_struc </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chemeClr val="accent5"/>
                </a:highlight>
                <a:latin typeface="Courier New"/>
                <a:ea typeface="Courier New"/>
                <a:cs typeface="Courier New"/>
                <a:sym typeface="Courier New"/>
              </a:rPr>
              <a:t>rack</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r>
              <a:rPr b="1" lang="en" sz="1200">
                <a:solidFill>
                  <a:schemeClr val="lt1"/>
                </a:solidFill>
                <a:highlight>
                  <a:srgbClr val="FFFF00"/>
                </a:highlight>
                <a:latin typeface="Courier New"/>
                <a:ea typeface="Courier New"/>
                <a:cs typeface="Courier New"/>
                <a:sym typeface="Courier New"/>
              </a:rPr>
              <a:t>device</a:t>
            </a:r>
            <a:r>
              <a:rPr lang="en" sz="1200">
                <a:solidFill>
                  <a:schemeClr val="lt2"/>
                </a:solidFill>
                <a:latin typeface="Courier New"/>
                <a:ea typeface="Courier New"/>
                <a:cs typeface="Courier New"/>
                <a:sym typeface="Courier New"/>
              </a:rPr>
              <a:t>": { "</a:t>
            </a:r>
            <a:r>
              <a:rPr b="1" lang="en" sz="1200">
                <a:solidFill>
                  <a:schemeClr val="lt2"/>
                </a:solidFill>
                <a:latin typeface="Courier New"/>
                <a:ea typeface="Courier New"/>
                <a:cs typeface="Courier New"/>
                <a:sym typeface="Courier New"/>
              </a:rPr>
              <a:t>dev_id</a:t>
            </a:r>
            <a:r>
              <a:rPr lang="en" sz="1200">
                <a:solidFill>
                  <a:schemeClr val="lt2"/>
                </a:solidFill>
                <a:latin typeface="Courier New"/>
                <a:ea typeface="Courier New"/>
                <a:cs typeface="Courier New"/>
                <a:sym typeface="Courier New"/>
              </a:rPr>
              <a:t>": "D1"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rgbClr val="FFFF00"/>
                </a:highlight>
                <a:latin typeface="Courier New"/>
                <a:ea typeface="Courier New"/>
                <a:cs typeface="Courier New"/>
                <a:sym typeface="Courier New"/>
              </a:rPr>
              <a:t>dev_name</a:t>
            </a:r>
            <a:r>
              <a:rPr lang="en" sz="1200">
                <a:solidFill>
                  <a:schemeClr val="lt2"/>
                </a:solidFill>
                <a:latin typeface="Courier New"/>
                <a:ea typeface="Courier New"/>
                <a:cs typeface="Courier New"/>
                <a:sym typeface="Courier New"/>
              </a:rPr>
              <a:t>": "R1"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role</a:t>
            </a:r>
            <a:r>
              <a:rPr lang="en" sz="1200">
                <a:solidFill>
                  <a:schemeClr val="lt2"/>
                </a:solidFill>
                <a:latin typeface="Courier New"/>
                <a:ea typeface="Courier New"/>
                <a:cs typeface="Courier New"/>
                <a:sym typeface="Courier New"/>
              </a:rPr>
              <a:t>": "router"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chemeClr val="accent5"/>
                </a:highlight>
                <a:latin typeface="Courier New"/>
                <a:ea typeface="Courier New"/>
                <a:cs typeface="Courier New"/>
                <a:sym typeface="Courier New"/>
              </a:rPr>
              <a:t>interfaces</a:t>
            </a: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"GigabitEthernet1"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"10.0.1.1",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"GigabitEthernet2"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"10.0.3.1",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"GigabitEthernet3"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"10.0.4.1",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b="1" lang="en" sz="1200">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rPr>
              <a:t>And so on … (if more network devices)</a:t>
            </a:r>
            <a:endParaRPr i="1" sz="800">
              <a:solidFill>
                <a:schemeClr val="lt2"/>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Loop </a:t>
            </a:r>
            <a:r>
              <a:rPr lang="en"/>
              <a:t>Exercise 2 - </a:t>
            </a:r>
            <a:r>
              <a:rPr lang="en"/>
              <a:t>Network Devices Python Script</a:t>
            </a:r>
            <a:endParaRPr/>
          </a:p>
        </p:txBody>
      </p:sp>
      <p:sp>
        <p:nvSpPr>
          <p:cNvPr id="375" name="Google Shape;375;p60"/>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rPr>
              <a:t>Code Sample </a:t>
            </a:r>
            <a:r>
              <a:rPr lang="en" sz="1600">
                <a:solidFill>
                  <a:schemeClr val="lt2"/>
                </a:solidFill>
                <a:highlight>
                  <a:schemeClr val="accent1"/>
                </a:highlight>
              </a:rPr>
              <a:t>### All network devices interfaces and ip addresses</a:t>
            </a:r>
            <a:br>
              <a:rPr b="1" lang="en" sz="1100">
                <a:solidFill>
                  <a:schemeClr val="dk1"/>
                </a:solidFill>
              </a:rPr>
            </a:br>
            <a:endParaRPr b="1" sz="1100">
              <a:solidFill>
                <a:schemeClr val="dk1"/>
              </a:solidFill>
            </a:endParaRPr>
          </a:p>
          <a:p>
            <a:pPr indent="0" lvl="0" marL="0" rtl="0" algn="l">
              <a:lnSpc>
                <a:spcPct val="100000"/>
              </a:lnSpc>
              <a:spcBef>
                <a:spcPts val="0"/>
              </a:spcBef>
              <a:spcAft>
                <a:spcPts val="0"/>
              </a:spcAft>
              <a:buNone/>
            </a:pPr>
            <a:r>
              <a:rPr b="1" lang="en" sz="1400">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b="1" lang="en" sz="1400">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rack_struc["</a:t>
            </a:r>
            <a:r>
              <a:rPr b="1" lang="en" sz="1400">
                <a:solidFill>
                  <a:schemeClr val="lt1"/>
                </a:solidFill>
                <a:highlight>
                  <a:srgbClr val="EFEFEF"/>
                </a:highlight>
                <a:latin typeface="Courier New"/>
                <a:ea typeface="Courier New"/>
                <a:cs typeface="Courier New"/>
                <a:sym typeface="Courier New"/>
              </a:rPr>
              <a:t>rack</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b="1" lang="en" sz="1400">
                <a:solidFill>
                  <a:schemeClr val="lt1"/>
                </a:solidFill>
                <a:highlight>
                  <a:srgbClr val="EFEFEF"/>
                </a:highlight>
                <a:latin typeface="Courier New"/>
                <a:ea typeface="Courier New"/>
                <a:cs typeface="Courier New"/>
                <a:sym typeface="Courier New"/>
              </a:rPr>
              <a:t>["device"]["dev_name"]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b="1" lang="en" sz="1400">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b="1" lang="en" sz="1400">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b="1" lang="en" sz="1400">
                <a:solidFill>
                  <a:schemeClr val="lt1"/>
                </a:solidFill>
                <a:highlight>
                  <a:srgbClr val="EFEFEF"/>
                </a:highlight>
                <a:latin typeface="Courier New"/>
                <a:ea typeface="Courier New"/>
                <a:cs typeface="Courier New"/>
                <a:sym typeface="Courier New"/>
              </a:rPr>
              <a:t>["device"]["interfaces"]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b="1" lang="en" sz="1400">
                <a:solidFill>
                  <a:schemeClr val="lt1"/>
                </a:solidFill>
                <a:highlight>
                  <a:srgbClr val="EFEFEF"/>
                </a:highlight>
                <a:latin typeface="Courier New"/>
                <a:ea typeface="Courier New"/>
                <a:cs typeface="Courier New"/>
                <a:sym typeface="Courier New"/>
              </a:rPr>
              <a:t>["interface"]</a:t>
            </a:r>
            <a:r>
              <a:rPr lang="en" sz="1400">
                <a:solidFill>
                  <a:schemeClr val="lt1"/>
                </a:solidFill>
                <a:highlight>
                  <a:srgbClr val="EFEFEF"/>
                </a:highlight>
                <a:latin typeface="Courier New"/>
                <a:ea typeface="Courier New"/>
                <a:cs typeface="Courier New"/>
                <a:sym typeface="Courier New"/>
              </a:rPr>
              <a:t>+" =&gt; "+p</a:t>
            </a:r>
            <a:r>
              <a:rPr b="1" lang="en" sz="1400">
                <a:solidFill>
                  <a:schemeClr val="lt1"/>
                </a:solidFill>
                <a:highlight>
                  <a:srgbClr val="EFEFEF"/>
                </a:highlight>
                <a:latin typeface="Courier New"/>
                <a:ea typeface="Courier New"/>
                <a:cs typeface="Courier New"/>
                <a:sym typeface="Courier New"/>
              </a:rPr>
              <a:t>["ipaddress"]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dk1"/>
              </a:solidFill>
              <a:highlight>
                <a:srgbClr val="EFEFEF"/>
              </a:highlight>
            </a:endParaRPr>
          </a:p>
          <a:p>
            <a:pPr indent="0" lvl="0" marL="0" rtl="0" algn="l">
              <a:lnSpc>
                <a:spcPct val="100000"/>
              </a:lnSpc>
              <a:spcBef>
                <a:spcPts val="0"/>
              </a:spcBef>
              <a:spcAft>
                <a:spcPts val="0"/>
              </a:spcAft>
              <a:buNone/>
            </a:pPr>
            <a:r>
              <a:rPr b="1" lang="en" sz="1800">
                <a:solidFill>
                  <a:schemeClr val="lt1"/>
                </a:solidFill>
              </a:rPr>
              <a:t>Output</a:t>
            </a:r>
            <a:endParaRPr b="1" sz="1800">
              <a:solidFill>
                <a:schemeClr val="lt1"/>
              </a:solidFill>
            </a:endParaRPr>
          </a:p>
          <a:p>
            <a:pPr indent="0" lvl="0" marL="0" rtl="0" algn="l">
              <a:lnSpc>
                <a:spcPct val="100000"/>
              </a:lnSpc>
              <a:spcBef>
                <a:spcPts val="0"/>
              </a:spcBef>
              <a:spcAft>
                <a:spcPts val="0"/>
              </a:spcAft>
              <a:buNone/>
            </a:pPr>
            <a:r>
              <a:rPr b="1" lang="en" sz="1200">
                <a:solidFill>
                  <a:schemeClr val="dk1"/>
                </a:solidFill>
                <a:highlight>
                  <a:schemeClr val="accent5"/>
                </a:highlight>
                <a:latin typeface="Courier New"/>
                <a:ea typeface="Courier New"/>
                <a:cs typeface="Courier New"/>
                <a:sym typeface="Courier New"/>
              </a:rPr>
              <a:t>R1</a:t>
            </a:r>
            <a:endParaRPr b="1" sz="1200">
              <a:solidFill>
                <a:schemeClr val="dk1"/>
              </a:solidFill>
              <a:highlight>
                <a:schemeClr val="accent5"/>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GigabitEthernet1 =&gt; 10.0.1.1</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GigabitEthernet2 =&gt; 10.0.3.1</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GigabitEthernet3 =&gt; 10.0.4.1</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chemeClr val="accent5"/>
                </a:highlight>
                <a:latin typeface="Courier New"/>
                <a:ea typeface="Courier New"/>
                <a:cs typeface="Courier New"/>
                <a:sym typeface="Courier New"/>
              </a:rPr>
              <a:t>C1</a:t>
            </a:r>
            <a:endParaRPr b="1" sz="1200">
              <a:solidFill>
                <a:schemeClr val="dk1"/>
              </a:solidFill>
              <a:highlight>
                <a:schemeClr val="accent5"/>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VLAN1 =&gt; 10.0.1.2</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10.0.2.1</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VLAN20 =&gt; 10.0.20.1</a:t>
            </a:r>
            <a:endParaRPr sz="1200">
              <a:solidFill>
                <a:schemeClr val="lt2"/>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chemeClr val="accent5"/>
                </a:highlight>
                <a:latin typeface="Courier New"/>
                <a:ea typeface="Courier New"/>
                <a:cs typeface="Courier New"/>
                <a:sym typeface="Courier New"/>
              </a:rPr>
              <a:t>AC</a:t>
            </a:r>
            <a:endParaRPr b="1" sz="1200">
              <a:solidFill>
                <a:schemeClr val="dk1"/>
              </a:solidFill>
              <a:highlight>
                <a:schemeClr val="accent5"/>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10.0.2.2</a:t>
            </a:r>
            <a:endParaRPr b="1" sz="1500">
              <a:solidFill>
                <a:schemeClr val="lt2"/>
              </a:solidFill>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rPr>
              <a:t>And so on … (if more network devices)</a:t>
            </a:r>
            <a:endParaRPr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9" name="Shape 379"/>
        <p:cNvGrpSpPr/>
        <p:nvPr/>
      </p:nvGrpSpPr>
      <p:grpSpPr>
        <a:xfrm>
          <a:off x="0" y="0"/>
          <a:ext cx="0" cy="0"/>
          <a:chOff x="0" y="0"/>
          <a:chExt cx="0" cy="0"/>
        </a:xfrm>
      </p:grpSpPr>
      <p:sp>
        <p:nvSpPr>
          <p:cNvPr id="380" name="Google Shape;380;p6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Python &amp; JSON Workshop Part 2</a:t>
            </a:r>
            <a:endParaRPr/>
          </a:p>
        </p:txBody>
      </p:sp>
      <p:sp>
        <p:nvSpPr>
          <p:cNvPr id="381" name="Google Shape;381;p61"/>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rgbClr val="BFBFBF"/>
                </a:solidFill>
                <a:highlight>
                  <a:schemeClr val="accent1"/>
                </a:highlight>
              </a:rPr>
              <a:t>Part 1: DevNet Associate: Filtering JSON Data </a:t>
            </a:r>
            <a:endParaRPr b="1" sz="2000">
              <a:solidFill>
                <a:srgbClr val="BFBFBF"/>
              </a:solidFill>
              <a:highlight>
                <a:schemeClr val="accent1"/>
              </a:highlight>
            </a:endParaRPr>
          </a:p>
          <a:p>
            <a:pPr indent="0" lvl="0" marL="0" rtl="0" algn="l">
              <a:spcBef>
                <a:spcPts val="0"/>
              </a:spcBef>
              <a:spcAft>
                <a:spcPts val="0"/>
              </a:spcAft>
              <a:buClr>
                <a:schemeClr val="dk1"/>
              </a:buClr>
              <a:buSzPts val="1100"/>
              <a:buFont typeface="Arial"/>
              <a:buNone/>
            </a:pPr>
            <a:r>
              <a:rPr b="1" lang="en" sz="1600">
                <a:solidFill>
                  <a:srgbClr val="BFBFBF"/>
                </a:solidFill>
              </a:rPr>
              <a:t>Description: This part covers some aspects of the DevNet Associate course. Join to learn how to interpret JSON data coming from Webex Teams API, DNAC API, Docker inspect, Ansible.</a:t>
            </a:r>
            <a:br>
              <a:rPr lang="en" sz="1600">
                <a:solidFill>
                  <a:schemeClr val="lt2"/>
                </a:solidFill>
              </a:rPr>
            </a:br>
            <a:endParaRPr sz="1600">
              <a:solidFill>
                <a:schemeClr val="lt2"/>
              </a:solidFill>
            </a:endParaRPr>
          </a:p>
          <a:p>
            <a:pPr indent="0" lvl="0" marL="0" rtl="0" algn="l">
              <a:spcBef>
                <a:spcPts val="0"/>
              </a:spcBef>
              <a:spcAft>
                <a:spcPts val="0"/>
              </a:spcAft>
              <a:buClr>
                <a:schemeClr val="dk1"/>
              </a:buClr>
              <a:buSzPts val="1100"/>
              <a:buFont typeface="Arial"/>
              <a:buNone/>
            </a:pPr>
            <a:r>
              <a:rPr lang="en" sz="2000">
                <a:solidFill>
                  <a:schemeClr val="lt2"/>
                </a:solidFill>
                <a:highlight>
                  <a:schemeClr val="accent1"/>
                </a:highlight>
              </a:rPr>
              <a:t>Part 2: DevNet Associate: Generating JSON Data </a:t>
            </a:r>
            <a:endParaRPr sz="2000">
              <a:solidFill>
                <a:schemeClr val="lt2"/>
              </a:solidFill>
              <a:highlight>
                <a:schemeClr val="accent1"/>
              </a:highlight>
            </a:endParaRPr>
          </a:p>
          <a:p>
            <a:pPr indent="0" lvl="0" marL="0" rtl="0" algn="l">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generate JSON data for Webex Teams API, IP Devices and Network Services from a source in the Excel format.</a:t>
            </a:r>
            <a:br>
              <a:rPr lang="en" sz="1300">
                <a:solidFill>
                  <a:schemeClr val="lt1"/>
                </a:solidFill>
              </a:rPr>
            </a:br>
            <a:endParaRPr sz="1000">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5" name="Shape 385"/>
        <p:cNvGrpSpPr/>
        <p:nvPr/>
      </p:nvGrpSpPr>
      <p:grpSpPr>
        <a:xfrm>
          <a:off x="0" y="0"/>
          <a:ext cx="0" cy="0"/>
          <a:chOff x="0" y="0"/>
          <a:chExt cx="0" cy="0"/>
        </a:xfrm>
      </p:grpSpPr>
      <p:sp>
        <p:nvSpPr>
          <p:cNvPr id="386" name="Google Shape;386;p6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Problem Statement</a:t>
            </a:r>
            <a:endParaRPr/>
          </a:p>
        </p:txBody>
      </p:sp>
      <p:sp>
        <p:nvSpPr>
          <p:cNvPr id="387" name="Google Shape;387;p62"/>
          <p:cNvSpPr txBox="1"/>
          <p:nvPr>
            <p:ph idx="1" type="body"/>
          </p:nvPr>
        </p:nvSpPr>
        <p:spPr>
          <a:xfrm>
            <a:off x="311700" y="1032313"/>
            <a:ext cx="8520600" cy="75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Create Webex spaces and members from Source Data in Excel Format</a:t>
            </a:r>
            <a:endParaRPr>
              <a:solidFill>
                <a:schemeClr val="lt2"/>
              </a:solidFill>
            </a:endParaRPr>
          </a:p>
          <a:p>
            <a:pPr indent="0" lvl="0" marL="0" rtl="0" algn="l">
              <a:spcBef>
                <a:spcPts val="0"/>
              </a:spcBef>
              <a:spcAft>
                <a:spcPts val="0"/>
              </a:spcAft>
              <a:buNone/>
            </a:pPr>
            <a:r>
              <a:rPr lang="en">
                <a:solidFill>
                  <a:schemeClr val="lt2"/>
                </a:solidFill>
              </a:rPr>
              <a:t>Transform 2-dimensional structure into hierarchical tree structure</a:t>
            </a:r>
            <a:endParaRPr>
              <a:solidFill>
                <a:schemeClr val="lt2"/>
              </a:solidFill>
            </a:endParaRPr>
          </a:p>
          <a:p>
            <a:pPr indent="0" lvl="0" marL="0" rtl="0" algn="l">
              <a:spcBef>
                <a:spcPts val="0"/>
              </a:spcBef>
              <a:spcAft>
                <a:spcPts val="0"/>
              </a:spcAft>
              <a:buNone/>
            </a:pPr>
            <a:r>
              <a:rPr i="1" lang="en" sz="1200">
                <a:solidFill>
                  <a:schemeClr val="lt2"/>
                </a:solidFill>
              </a:rPr>
              <a:t>Simpler than YANG Model: less hierarchical levels</a:t>
            </a:r>
            <a:endParaRPr i="1" sz="1200">
              <a:solidFill>
                <a:schemeClr val="lt2"/>
              </a:solidFill>
            </a:endParaRPr>
          </a:p>
        </p:txBody>
      </p:sp>
      <p:pic>
        <p:nvPicPr>
          <p:cNvPr id="388" name="Google Shape;388;p62"/>
          <p:cNvPicPr preferRelativeResize="0"/>
          <p:nvPr/>
        </p:nvPicPr>
        <p:blipFill>
          <a:blip r:embed="rId3">
            <a:alphaModFix/>
          </a:blip>
          <a:stretch>
            <a:fillRect/>
          </a:stretch>
        </p:blipFill>
        <p:spPr>
          <a:xfrm>
            <a:off x="311700" y="1925325"/>
            <a:ext cx="3559167" cy="2800425"/>
          </a:xfrm>
          <a:prstGeom prst="rect">
            <a:avLst/>
          </a:prstGeom>
          <a:noFill/>
          <a:ln>
            <a:noFill/>
          </a:ln>
        </p:spPr>
      </p:pic>
      <p:pic>
        <p:nvPicPr>
          <p:cNvPr id="389" name="Google Shape;389;p62"/>
          <p:cNvPicPr preferRelativeResize="0"/>
          <p:nvPr/>
        </p:nvPicPr>
        <p:blipFill>
          <a:blip r:embed="rId4">
            <a:alphaModFix/>
          </a:blip>
          <a:stretch>
            <a:fillRect/>
          </a:stretch>
        </p:blipFill>
        <p:spPr>
          <a:xfrm>
            <a:off x="4248750" y="1688900"/>
            <a:ext cx="4751074" cy="3302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3" name="Shape 393"/>
        <p:cNvGrpSpPr/>
        <p:nvPr/>
      </p:nvGrpSpPr>
      <p:grpSpPr>
        <a:xfrm>
          <a:off x="0" y="0"/>
          <a:ext cx="0" cy="0"/>
          <a:chOff x="0" y="0"/>
          <a:chExt cx="0" cy="0"/>
        </a:xfrm>
      </p:grpSpPr>
      <p:sp>
        <p:nvSpPr>
          <p:cNvPr id="394" name="Google Shape;394;p6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Source Spreadsheet </a:t>
            </a:r>
            <a:r>
              <a:rPr lang="en"/>
              <a:t>Webex Groups</a:t>
            </a:r>
            <a:endParaRPr/>
          </a:p>
        </p:txBody>
      </p:sp>
      <p:pic>
        <p:nvPicPr>
          <p:cNvPr id="395" name="Google Shape;395;p63"/>
          <p:cNvPicPr preferRelativeResize="0"/>
          <p:nvPr/>
        </p:nvPicPr>
        <p:blipFill>
          <a:blip r:embed="rId3">
            <a:alphaModFix/>
          </a:blip>
          <a:stretch>
            <a:fillRect/>
          </a:stretch>
        </p:blipFill>
        <p:spPr>
          <a:xfrm>
            <a:off x="223900" y="1128250"/>
            <a:ext cx="4856214" cy="3820975"/>
          </a:xfrm>
          <a:prstGeom prst="rect">
            <a:avLst/>
          </a:prstGeom>
          <a:noFill/>
          <a:ln>
            <a:noFill/>
          </a:ln>
        </p:spPr>
      </p:pic>
      <p:sp>
        <p:nvSpPr>
          <p:cNvPr id="396" name="Google Shape;396;p63"/>
          <p:cNvSpPr txBox="1"/>
          <p:nvPr/>
        </p:nvSpPr>
        <p:spPr>
          <a:xfrm>
            <a:off x="5408700" y="1128250"/>
            <a:ext cx="35520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highlight>
                  <a:schemeClr val="accent5"/>
                </a:highlight>
              </a:rPr>
              <a:t>Business Context</a:t>
            </a:r>
            <a:br>
              <a:rPr lang="en" sz="1600">
                <a:solidFill>
                  <a:schemeClr val="lt2"/>
                </a:solidFill>
                <a:highlight>
                  <a:schemeClr val="accent1"/>
                </a:highlight>
              </a:rPr>
            </a:br>
            <a:br>
              <a:rPr lang="en" sz="1600">
                <a:solidFill>
                  <a:schemeClr val="lt2"/>
                </a:solidFill>
                <a:highlight>
                  <a:schemeClr val="accent1"/>
                </a:highlight>
              </a:rPr>
            </a:br>
            <a:r>
              <a:rPr lang="en">
                <a:solidFill>
                  <a:schemeClr val="lt2"/>
                </a:solidFill>
                <a:highlight>
                  <a:schemeClr val="accent1"/>
                </a:highlight>
              </a:rPr>
              <a:t>At a recent meeting it was decided that </a:t>
            </a:r>
            <a:r>
              <a:rPr lang="en">
                <a:solidFill>
                  <a:schemeClr val="lt2"/>
                </a:solidFill>
                <a:highlight>
                  <a:schemeClr val="accent1"/>
                </a:highlight>
              </a:rPr>
              <a:t>a number of </a:t>
            </a:r>
            <a:r>
              <a:rPr lang="en">
                <a:solidFill>
                  <a:schemeClr val="lt2"/>
                </a:solidFill>
                <a:highlight>
                  <a:schemeClr val="accent1"/>
                </a:highlight>
              </a:rPr>
              <a:t>new </a:t>
            </a:r>
            <a:r>
              <a:rPr b="1" lang="en">
                <a:solidFill>
                  <a:schemeClr val="lt2"/>
                </a:solidFill>
                <a:highlight>
                  <a:schemeClr val="accent1"/>
                </a:highlight>
              </a:rPr>
              <a:t>Webex </a:t>
            </a:r>
            <a:r>
              <a:rPr lang="en">
                <a:solidFill>
                  <a:schemeClr val="lt2"/>
                </a:solidFill>
                <a:highlight>
                  <a:schemeClr val="accent1"/>
                </a:highlight>
              </a:rPr>
              <a:t>groups should be created, each with several members. A member has a name and an email address.</a:t>
            </a:r>
            <a:endParaRPr>
              <a:solidFill>
                <a:schemeClr val="lt2"/>
              </a:solidFill>
              <a:highlight>
                <a:schemeClr val="accent1"/>
              </a:highlight>
            </a:endParaRPr>
          </a:p>
          <a:p>
            <a:pPr indent="0" lvl="0" marL="457200" rtl="0" algn="l">
              <a:spcBef>
                <a:spcPts val="0"/>
              </a:spcBef>
              <a:spcAft>
                <a:spcPts val="0"/>
              </a:spcAft>
              <a:buNone/>
            </a:pPr>
            <a:r>
              <a:t/>
            </a:r>
            <a:endParaRPr>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 </a:t>
            </a:r>
            <a:r>
              <a:rPr b="1" lang="en">
                <a:solidFill>
                  <a:schemeClr val="lt2"/>
                </a:solidFill>
                <a:highlight>
                  <a:schemeClr val="accent1"/>
                </a:highlight>
              </a:rPr>
              <a:t>spreadsheet </a:t>
            </a:r>
            <a:r>
              <a:rPr lang="en">
                <a:solidFill>
                  <a:schemeClr val="lt2"/>
                </a:solidFill>
                <a:highlight>
                  <a:schemeClr val="accent1"/>
                </a:highlight>
              </a:rPr>
              <a:t>on the left was created by communication and sent to Webex admin. </a:t>
            </a:r>
            <a:endParaRPr>
              <a:solidFill>
                <a:schemeClr val="lt2"/>
              </a:solidFill>
              <a:highlight>
                <a:schemeClr val="accent1"/>
              </a:highlight>
            </a:endParaRPr>
          </a:p>
          <a:p>
            <a:pPr indent="0" lvl="0" marL="457200" rtl="0" algn="l">
              <a:spcBef>
                <a:spcPts val="0"/>
              </a:spcBef>
              <a:spcAft>
                <a:spcPts val="0"/>
              </a:spcAft>
              <a:buNone/>
            </a:pPr>
            <a:r>
              <a:t/>
            </a:r>
            <a:endParaRPr>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 decision was made that </a:t>
            </a:r>
            <a:r>
              <a:rPr b="1" lang="en">
                <a:solidFill>
                  <a:schemeClr val="lt2"/>
                </a:solidFill>
                <a:highlight>
                  <a:schemeClr val="accent1"/>
                </a:highlight>
              </a:rPr>
              <a:t>JSON </a:t>
            </a:r>
            <a:r>
              <a:rPr lang="en">
                <a:solidFill>
                  <a:schemeClr val="lt2"/>
                </a:solidFill>
                <a:highlight>
                  <a:schemeClr val="accent1"/>
                </a:highlight>
              </a:rPr>
              <a:t>should be used as an intermediate format to automate the creation of new groups and memberships.</a:t>
            </a:r>
            <a:endParaRPr>
              <a:solidFill>
                <a:schemeClr val="lt2"/>
              </a:solidFill>
              <a:highlight>
                <a:schemeClr val="accent1"/>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0" name="Shape 400"/>
        <p:cNvGrpSpPr/>
        <p:nvPr/>
      </p:nvGrpSpPr>
      <p:grpSpPr>
        <a:xfrm>
          <a:off x="0" y="0"/>
          <a:ext cx="0" cy="0"/>
          <a:chOff x="0" y="0"/>
          <a:chExt cx="0" cy="0"/>
        </a:xfrm>
      </p:grpSpPr>
      <p:sp>
        <p:nvSpPr>
          <p:cNvPr id="401" name="Google Shape;401;p6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1 - </a:t>
            </a:r>
            <a:r>
              <a:rPr lang="en"/>
              <a:t>Target Structure</a:t>
            </a:r>
            <a:r>
              <a:rPr lang="en"/>
              <a:t> Webex Groups</a:t>
            </a:r>
            <a:endParaRPr/>
          </a:p>
        </p:txBody>
      </p:sp>
      <p:sp>
        <p:nvSpPr>
          <p:cNvPr id="402" name="Google Shape;402;p64"/>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b="1" lang="en" sz="1100">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b="1" lang="en" sz="1100">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b="1" lang="en" sz="1100">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b="1" lang="en" sz="1100">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b="1" lang="en" sz="1100">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b="1" lang="en" sz="1100">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b="1" lang="en" sz="1100">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b="1" lang="en" sz="1100">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b="1" lang="en" sz="1100">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b="1" lang="en" sz="1100">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Task 1 - Step 1: Define Python Data Rules</a:t>
            </a:r>
            <a:endParaRPr/>
          </a:p>
        </p:txBody>
      </p:sp>
      <p:sp>
        <p:nvSpPr>
          <p:cNvPr id="408" name="Google Shape;408;p65"/>
          <p:cNvSpPr txBox="1"/>
          <p:nvPr>
            <p:ph idx="1" type="body"/>
          </p:nvPr>
        </p:nvSpPr>
        <p:spPr>
          <a:xfrm>
            <a:off x="311700" y="1152475"/>
            <a:ext cx="8520600" cy="372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REWRITING RULES TO GENERATE THE DATA STRUCTURE</a:t>
            </a:r>
            <a:endParaRPr sz="18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chemeClr val="lt2"/>
                </a:solidFill>
                <a:highlight>
                  <a:schemeClr val="accent1"/>
                </a:highlight>
                <a:latin typeface="Courier New"/>
                <a:ea typeface="Courier New"/>
                <a:cs typeface="Courier New"/>
                <a:sym typeface="Courier New"/>
              </a:rPr>
              <a:t>Most of the time you will have to manage structures of type </a:t>
            </a:r>
            <a:r>
              <a:rPr b="1" lang="en" sz="1600">
                <a:solidFill>
                  <a:schemeClr val="lt2"/>
                </a:solidFill>
                <a:highlight>
                  <a:schemeClr val="accent5"/>
                </a:highlight>
                <a:latin typeface="Courier New"/>
                <a:ea typeface="Courier New"/>
                <a:cs typeface="Courier New"/>
                <a:sym typeface="Courier New"/>
              </a:rPr>
              <a:t>dict </a:t>
            </a:r>
            <a:r>
              <a:rPr lang="en" sz="1600">
                <a:solidFill>
                  <a:schemeClr val="lt2"/>
                </a:solidFill>
                <a:highlight>
                  <a:schemeClr val="accent1"/>
                </a:highlight>
                <a:latin typeface="Courier New"/>
                <a:ea typeface="Courier New"/>
                <a:cs typeface="Courier New"/>
                <a:sym typeface="Courier New"/>
              </a:rPr>
              <a:t> and </a:t>
            </a:r>
            <a:r>
              <a:rPr b="1" lang="en" sz="1600">
                <a:solidFill>
                  <a:schemeClr val="lt2"/>
                </a:solidFill>
                <a:highlight>
                  <a:schemeClr val="accent5"/>
                </a:highlight>
                <a:latin typeface="Courier New"/>
                <a:ea typeface="Courier New"/>
                <a:cs typeface="Courier New"/>
                <a:sym typeface="Courier New"/>
              </a:rPr>
              <a:t>list</a:t>
            </a:r>
            <a:r>
              <a:rPr lang="en" sz="1600">
                <a:solidFill>
                  <a:schemeClr val="lt2"/>
                </a:solidFill>
                <a:highlight>
                  <a:schemeClr val="accent1"/>
                </a:highlight>
                <a:latin typeface="Courier New"/>
                <a:ea typeface="Courier New"/>
                <a:cs typeface="Courier New"/>
                <a:sym typeface="Courier New"/>
              </a:rPr>
              <a:t>. These are very common for </a:t>
            </a:r>
            <a:r>
              <a:rPr b="1" lang="en" sz="1600">
                <a:solidFill>
                  <a:schemeClr val="lt2"/>
                </a:solidFill>
                <a:highlight>
                  <a:schemeClr val="accent5"/>
                </a:highlight>
                <a:latin typeface="Courier New"/>
                <a:ea typeface="Courier New"/>
                <a:cs typeface="Courier New"/>
                <a:sym typeface="Courier New"/>
              </a:rPr>
              <a:t>JSON data exchange</a:t>
            </a:r>
            <a:r>
              <a:rPr lang="en" sz="1600">
                <a:solidFill>
                  <a:schemeClr val="lt2"/>
                </a:solidFill>
                <a:highlight>
                  <a:schemeClr val="accent1"/>
                </a:highlight>
                <a:latin typeface="Courier New"/>
                <a:ea typeface="Courier New"/>
                <a:cs typeface="Courier New"/>
                <a:sym typeface="Courier New"/>
              </a:rPr>
              <a:t>.</a:t>
            </a:r>
            <a:endParaRPr sz="1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2"/>
                </a:solidFill>
                <a:highlight>
                  <a:schemeClr val="accent1"/>
                </a:highlight>
                <a:latin typeface="Courier New"/>
                <a:ea typeface="Courier New"/>
                <a:cs typeface="Courier New"/>
                <a:sym typeface="Courier New"/>
              </a:rPr>
              <a:t>member_dict</a:t>
            </a:r>
            <a:r>
              <a:rPr b="1" lang="en" sz="1400">
                <a:solidFill>
                  <a:schemeClr val="accent5"/>
                </a:solidFill>
                <a:highlight>
                  <a:schemeClr val="accent1"/>
                </a:highlight>
                <a:latin typeface="Courier New"/>
                <a:ea typeface="Courier New"/>
                <a:cs typeface="Courier New"/>
                <a:sym typeface="Courier New"/>
              </a:rPr>
              <a:t> </a:t>
            </a:r>
            <a:r>
              <a:rPr lang="en" sz="1400">
                <a:solidFill>
                  <a:schemeClr val="lt2"/>
                </a:solidFill>
                <a:highlight>
                  <a:schemeClr val="accent1"/>
                </a:highlight>
                <a:latin typeface="Courier New"/>
                <a:ea typeface="Courier New"/>
                <a:cs typeface="Courier New"/>
                <a:sym typeface="Courier New"/>
              </a:rPr>
              <a:t>  =&gt;  {"person_name": "x", "email": "y", "group":"z"}</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chemeClr val="accent1"/>
                </a:highlight>
                <a:latin typeface="Courier New"/>
                <a:ea typeface="Courier New"/>
                <a:cs typeface="Courier New"/>
                <a:sym typeface="Courier New"/>
              </a:rPr>
              <a:t>member_list </a:t>
            </a:r>
            <a:r>
              <a:rPr lang="en" sz="1400">
                <a:solidFill>
                  <a:schemeClr val="lt2"/>
                </a:solidFill>
                <a:highlight>
                  <a:schemeClr val="accent1"/>
                </a:highlight>
                <a:latin typeface="Courier New"/>
                <a:ea typeface="Courier New"/>
                <a:cs typeface="Courier New"/>
                <a:sym typeface="Courier New"/>
              </a:rPr>
              <a:t>  =&gt;  [member_dict]</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2"/>
                </a:solidFill>
                <a:highlight>
                  <a:schemeClr val="accent1"/>
                </a:highlight>
                <a:latin typeface="Courier New"/>
                <a:ea typeface="Courier New"/>
                <a:cs typeface="Courier New"/>
                <a:sym typeface="Courier New"/>
              </a:rPr>
              <a:t>group_dict </a:t>
            </a:r>
            <a:r>
              <a:rPr lang="en" sz="1400">
                <a:solidFill>
                  <a:schemeClr val="lt2"/>
                </a:solidFill>
                <a:highlight>
                  <a:schemeClr val="accent1"/>
                </a:highlight>
                <a:latin typeface="Courier New"/>
                <a:ea typeface="Courier New"/>
                <a:cs typeface="Courier New"/>
                <a:sym typeface="Courier New"/>
              </a:rPr>
              <a:t>   =&gt;  {group_name, member_list} | {group_name, [member_dict]}  </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1"/>
                </a:solidFill>
                <a:highlight>
                  <a:schemeClr val="accent1"/>
                </a:highlight>
                <a:latin typeface="Courier New"/>
                <a:ea typeface="Courier New"/>
                <a:cs typeface="Courier New"/>
                <a:sym typeface="Courier New"/>
              </a:rPr>
              <a:t>group_list </a:t>
            </a:r>
            <a:r>
              <a:rPr lang="en" sz="1400">
                <a:solidFill>
                  <a:schemeClr val="lt2"/>
                </a:solidFill>
                <a:highlight>
                  <a:schemeClr val="accent1"/>
                </a:highlight>
                <a:latin typeface="Courier New"/>
                <a:ea typeface="Courier New"/>
                <a:cs typeface="Courier New"/>
                <a:sym typeface="Courier New"/>
              </a:rPr>
              <a:t>   =&gt;  [group_dict]</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lt2"/>
                </a:solidFill>
                <a:highlight>
                  <a:schemeClr val="accent1"/>
                </a:highlight>
                <a:latin typeface="Courier New"/>
                <a:ea typeface="Courier New"/>
                <a:cs typeface="Courier New"/>
                <a:sym typeface="Courier New"/>
              </a:rPr>
              <a:t>groups_struc </a:t>
            </a:r>
            <a:r>
              <a:rPr lang="en" sz="1400">
                <a:solidFill>
                  <a:schemeClr val="lt2"/>
                </a:solidFill>
                <a:highlight>
                  <a:schemeClr val="accent1"/>
                </a:highlight>
                <a:latin typeface="Courier New"/>
                <a:ea typeface="Courier New"/>
                <a:cs typeface="Courier New"/>
                <a:sym typeface="Courier New"/>
              </a:rPr>
              <a:t> =&gt;  {group_list} | {[group_dict]}</a:t>
            </a:r>
            <a:endParaRPr sz="14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spcBef>
                <a:spcPts val="0"/>
              </a:spcBef>
              <a:spcAft>
                <a:spcPts val="0"/>
              </a:spcAft>
              <a:buClr>
                <a:schemeClr val="dk1"/>
              </a:buClr>
              <a:buSzPts val="1100"/>
              <a:buFont typeface="Arial"/>
              <a:buNone/>
            </a:pPr>
            <a:r>
              <a:t/>
            </a:r>
            <a:endParaRPr b="1" sz="1600">
              <a:latin typeface="Courier New"/>
              <a:ea typeface="Courier New"/>
              <a:cs typeface="Courier New"/>
              <a:sym typeface="Courier New"/>
            </a:endParaRPr>
          </a:p>
          <a:p>
            <a:pPr indent="0" lvl="0" marL="0" rtl="0" algn="l">
              <a:spcBef>
                <a:spcPts val="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6" name="Shape 136"/>
        <p:cNvGrpSpPr/>
        <p:nvPr/>
      </p:nvGrpSpPr>
      <p:grpSpPr>
        <a:xfrm>
          <a:off x="0" y="0"/>
          <a:ext cx="0" cy="0"/>
          <a:chOff x="0" y="0"/>
          <a:chExt cx="0" cy="0"/>
        </a:xfrm>
      </p:grpSpPr>
      <p:sp>
        <p:nvSpPr>
          <p:cNvPr id="137" name="Google Shape;137;p21"/>
          <p:cNvSpPr txBox="1"/>
          <p:nvPr>
            <p:ph type="title"/>
          </p:nvPr>
        </p:nvSpPr>
        <p:spPr>
          <a:xfrm>
            <a:off x="437766" y="341313"/>
            <a:ext cx="8345400" cy="731700"/>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
                <a:solidFill>
                  <a:schemeClr val="lt1"/>
                </a:solidFill>
              </a:rPr>
              <a:t>Useful Coding Skills for NetAcad Instructors</a:t>
            </a:r>
            <a:endParaRPr/>
          </a:p>
        </p:txBody>
      </p:sp>
      <p:sp>
        <p:nvSpPr>
          <p:cNvPr id="138" name="Google Shape;138;p21"/>
          <p:cNvSpPr txBox="1"/>
          <p:nvPr/>
        </p:nvSpPr>
        <p:spPr>
          <a:xfrm>
            <a:off x="216750" y="1171600"/>
            <a:ext cx="8395200" cy="384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rPr>
              <a:t>If you are teaching the DevNet Associate Course or the Emerging Technology Workshops, the following Python coding skills are relevant:</a:t>
            </a:r>
            <a:br>
              <a:rPr lang="en" sz="1800">
                <a:solidFill>
                  <a:schemeClr val="lt1"/>
                </a:solidFill>
              </a:rPr>
            </a:br>
            <a:endParaRPr sz="1000">
              <a:solidFill>
                <a:schemeClr val="lt1"/>
              </a:solidFill>
            </a:endParaRPr>
          </a:p>
          <a:p>
            <a:pPr indent="-342900" lvl="0" marL="457200" marR="0" rtl="0" algn="l">
              <a:spcBef>
                <a:spcPts val="0"/>
              </a:spcBef>
              <a:spcAft>
                <a:spcPts val="0"/>
              </a:spcAft>
              <a:buClr>
                <a:schemeClr val="lt2"/>
              </a:buClr>
              <a:buSzPts val="1800"/>
              <a:buFont typeface="Noto Sans Symbols"/>
              <a:buChar char="✔"/>
            </a:pPr>
            <a:r>
              <a:rPr lang="en" sz="1800">
                <a:solidFill>
                  <a:schemeClr val="lt2"/>
                </a:solidFill>
                <a:highlight>
                  <a:schemeClr val="accent5"/>
                </a:highlight>
              </a:rPr>
              <a:t>Constructing API Calls using Python</a:t>
            </a:r>
            <a:endParaRPr sz="1800">
              <a:solidFill>
                <a:schemeClr val="lt2"/>
              </a:solidFill>
              <a:highlight>
                <a:schemeClr val="accent5"/>
              </a:highlight>
            </a:endParaRPr>
          </a:p>
          <a:p>
            <a:pPr indent="-342900" lvl="1" marL="914400" marR="0" rtl="0" algn="l">
              <a:spcBef>
                <a:spcPts val="0"/>
              </a:spcBef>
              <a:spcAft>
                <a:spcPts val="0"/>
              </a:spcAft>
              <a:buClr>
                <a:schemeClr val="lt2"/>
              </a:buClr>
              <a:buSzPts val="1800"/>
              <a:buFont typeface="Noto Sans Symbols"/>
              <a:buChar char="o"/>
            </a:pPr>
            <a:r>
              <a:rPr lang="en" sz="1800">
                <a:solidFill>
                  <a:schemeClr val="lt2"/>
                </a:solidFill>
              </a:rPr>
              <a:t>URI, URL</a:t>
            </a:r>
            <a:endParaRPr sz="1800">
              <a:solidFill>
                <a:schemeClr val="lt2"/>
              </a:solidFill>
            </a:endParaRPr>
          </a:p>
          <a:p>
            <a:pPr indent="-342900" lvl="1" marL="914400" marR="0" rtl="0" algn="l">
              <a:spcBef>
                <a:spcPts val="0"/>
              </a:spcBef>
              <a:spcAft>
                <a:spcPts val="0"/>
              </a:spcAft>
              <a:buClr>
                <a:schemeClr val="lt2"/>
              </a:buClr>
              <a:buSzPts val="1800"/>
              <a:buFont typeface="Noto Sans Symbols"/>
              <a:buChar char="o"/>
            </a:pPr>
            <a:r>
              <a:rPr lang="en" sz="1800">
                <a:solidFill>
                  <a:schemeClr val="lt2"/>
                </a:solidFill>
              </a:rPr>
              <a:t>Authentication &amp; Authorization</a:t>
            </a:r>
            <a:endParaRPr sz="1800">
              <a:solidFill>
                <a:schemeClr val="lt2"/>
              </a:solidFill>
            </a:endParaRPr>
          </a:p>
          <a:p>
            <a:pPr indent="-342900" lvl="0" marL="457200" marR="0" rtl="0" algn="l">
              <a:spcBef>
                <a:spcPts val="0"/>
              </a:spcBef>
              <a:spcAft>
                <a:spcPts val="0"/>
              </a:spcAft>
              <a:buClr>
                <a:schemeClr val="lt2"/>
              </a:buClr>
              <a:buSzPts val="1800"/>
              <a:buFont typeface="Noto Sans Symbols"/>
              <a:buChar char="✔"/>
            </a:pPr>
            <a:r>
              <a:rPr lang="en" sz="1800">
                <a:solidFill>
                  <a:schemeClr val="lt2"/>
                </a:solidFill>
                <a:highlight>
                  <a:schemeClr val="accent5"/>
                </a:highlight>
              </a:rPr>
              <a:t>Managing JSON Exchange Data using Python</a:t>
            </a:r>
            <a:r>
              <a:rPr lang="en" sz="1800">
                <a:solidFill>
                  <a:schemeClr val="lt2"/>
                </a:solidFill>
                <a:highlight>
                  <a:schemeClr val="accent1"/>
                </a:highlight>
              </a:rPr>
              <a:t>  </a:t>
            </a:r>
            <a:r>
              <a:rPr i="1" lang="en" sz="1000">
                <a:solidFill>
                  <a:schemeClr val="lt2"/>
                </a:solidFill>
                <a:highlight>
                  <a:schemeClr val="accent1"/>
                </a:highlight>
              </a:rPr>
              <a:t>= This Workshop</a:t>
            </a:r>
            <a:endParaRPr i="1" sz="1000">
              <a:solidFill>
                <a:schemeClr val="lt2"/>
              </a:solidFill>
              <a:highlight>
                <a:schemeClr val="accent1"/>
              </a:highlight>
            </a:endParaRPr>
          </a:p>
          <a:p>
            <a:pPr indent="-342900" lvl="1" marL="914400" marR="0" rtl="0" algn="l">
              <a:spcBef>
                <a:spcPts val="0"/>
              </a:spcBef>
              <a:spcAft>
                <a:spcPts val="0"/>
              </a:spcAft>
              <a:buClr>
                <a:schemeClr val="lt2"/>
              </a:buClr>
              <a:buSzPts val="1800"/>
              <a:buFont typeface="Noto Sans Symbols"/>
              <a:buChar char="o"/>
            </a:pPr>
            <a:r>
              <a:rPr lang="en" sz="1800">
                <a:solidFill>
                  <a:schemeClr val="lt2"/>
                </a:solidFill>
              </a:rPr>
              <a:t>Response data</a:t>
            </a:r>
            <a:endParaRPr sz="1800">
              <a:solidFill>
                <a:schemeClr val="lt2"/>
              </a:solidFill>
            </a:endParaRPr>
          </a:p>
          <a:p>
            <a:pPr indent="-342900" lvl="1" marL="914400" marR="0" rtl="0" algn="l">
              <a:spcBef>
                <a:spcPts val="0"/>
              </a:spcBef>
              <a:spcAft>
                <a:spcPts val="0"/>
              </a:spcAft>
              <a:buClr>
                <a:schemeClr val="lt2"/>
              </a:buClr>
              <a:buSzPts val="1800"/>
              <a:buFont typeface="Noto Sans Symbols"/>
              <a:buChar char="o"/>
            </a:pPr>
            <a:r>
              <a:rPr lang="en" sz="1800">
                <a:solidFill>
                  <a:schemeClr val="lt2"/>
                </a:solidFill>
              </a:rPr>
              <a:t>Data Types</a:t>
            </a:r>
            <a:endParaRPr sz="1800">
              <a:solidFill>
                <a:schemeClr val="lt2"/>
              </a:solidFill>
            </a:endParaRPr>
          </a:p>
          <a:p>
            <a:pPr indent="-342900" lvl="1" marL="914400" marR="0" rtl="0" algn="l">
              <a:spcBef>
                <a:spcPts val="0"/>
              </a:spcBef>
              <a:spcAft>
                <a:spcPts val="0"/>
              </a:spcAft>
              <a:buClr>
                <a:schemeClr val="lt2"/>
              </a:buClr>
              <a:buSzPts val="1800"/>
              <a:buFont typeface="Noto Sans Symbols"/>
              <a:buChar char="o"/>
            </a:pPr>
            <a:r>
              <a:rPr lang="en" sz="1800">
                <a:solidFill>
                  <a:schemeClr val="lt2"/>
                </a:solidFill>
              </a:rPr>
              <a:t>Data Conversion</a:t>
            </a:r>
            <a:endParaRPr sz="1800">
              <a:solidFill>
                <a:schemeClr val="lt2"/>
              </a:solidFill>
            </a:endParaRPr>
          </a:p>
          <a:p>
            <a:pPr indent="-342900" lvl="0" marL="457200" marR="0" rtl="0" algn="l">
              <a:spcBef>
                <a:spcPts val="0"/>
              </a:spcBef>
              <a:spcAft>
                <a:spcPts val="0"/>
              </a:spcAft>
              <a:buClr>
                <a:schemeClr val="lt2"/>
              </a:buClr>
              <a:buSzPts val="1800"/>
              <a:buFont typeface="Noto Sans Symbols"/>
              <a:buChar char="✔"/>
            </a:pPr>
            <a:r>
              <a:rPr lang="en" sz="1800">
                <a:solidFill>
                  <a:schemeClr val="lt2"/>
                </a:solidFill>
                <a:highlight>
                  <a:schemeClr val="accent5"/>
                </a:highlight>
              </a:rPr>
              <a:t>Using existing Python Code and Libraries</a:t>
            </a:r>
            <a:br>
              <a:rPr lang="en" sz="1800">
                <a:solidFill>
                  <a:schemeClr val="lt2"/>
                </a:solidFill>
                <a:highlight>
                  <a:schemeClr val="accent5"/>
                </a:highlight>
              </a:rPr>
            </a:br>
            <a:r>
              <a:rPr lang="en" sz="1800">
                <a:solidFill>
                  <a:schemeClr val="lt2"/>
                </a:solidFill>
              </a:rPr>
              <a:t>Coding from scratch is not a requirement</a:t>
            </a:r>
            <a:br>
              <a:rPr lang="en" sz="1800">
                <a:solidFill>
                  <a:schemeClr val="lt2"/>
                </a:solidFill>
              </a:rPr>
            </a:br>
            <a:r>
              <a:rPr lang="en" sz="1800">
                <a:solidFill>
                  <a:schemeClr val="lt2"/>
                </a:solidFill>
              </a:rPr>
              <a:t>This workshop focuses on JSON Data &amp; Python dict and list</a:t>
            </a:r>
            <a:endParaRPr sz="1800">
              <a:solidFill>
                <a:schemeClr val="lt2"/>
              </a:solidFill>
            </a:endParaRPr>
          </a:p>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2: Read Two Excel Records</a:t>
            </a:r>
            <a:endParaRPr/>
          </a:p>
        </p:txBody>
      </p:sp>
      <p:sp>
        <p:nvSpPr>
          <p:cNvPr id="414" name="Google Shape;414;p66"/>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into Python dict</a:t>
            </a:r>
            <a:endParaRPr sz="18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br>
              <a:rPr b="1" lang="en" sz="14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1"/>
                </a:solidFill>
                <a:highlight>
                  <a:schemeClr val="accent1"/>
                </a:highlight>
                <a:latin typeface="Courier New"/>
                <a:ea typeface="Courier New"/>
                <a:cs typeface="Courier New"/>
                <a:sym typeface="Courier New"/>
              </a:rPr>
              <a:t>xlrd </a:t>
            </a:r>
            <a:r>
              <a:rPr b="1" lang="en" sz="1000">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excel spreadsheets</a:t>
            </a:r>
            <a:br>
              <a:rPr b="1" lang="en" sz="10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1"/>
                </a:solidFill>
                <a:highlight>
                  <a:schemeClr val="accent1"/>
                </a:highlight>
                <a:latin typeface="Courier New"/>
                <a:ea typeface="Courier New"/>
                <a:cs typeface="Courier New"/>
                <a:sym typeface="Courier New"/>
              </a:rPr>
              <a:t>json </a:t>
            </a:r>
            <a:r>
              <a:rPr b="1" lang="en" sz="1000">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JSON classes and functions</a:t>
            </a:r>
            <a:br>
              <a:rPr lang="en" sz="1000">
                <a:solidFill>
                  <a:schemeClr val="lt2"/>
                </a:solidFill>
                <a:highlight>
                  <a:schemeClr val="accent1"/>
                </a:highlight>
                <a:latin typeface="Courier New"/>
                <a:ea typeface="Courier New"/>
                <a:cs typeface="Courier New"/>
                <a:sym typeface="Courier New"/>
              </a:rPr>
            </a:br>
            <a:br>
              <a:rPr lang="en" sz="600">
                <a:solidFill>
                  <a:schemeClr val="lt2"/>
                </a:solidFill>
                <a:highlight>
                  <a:schemeClr val="accent1"/>
                </a:highlight>
                <a:latin typeface="Courier New"/>
                <a:ea typeface="Courier New"/>
                <a:cs typeface="Courier New"/>
                <a:sym typeface="Courier New"/>
              </a:rPr>
            </a:br>
            <a:r>
              <a:rPr b="1" lang="en" sz="1200">
                <a:solidFill>
                  <a:schemeClr val="lt1"/>
                </a:solidFill>
                <a:highlight>
                  <a:srgbClr val="EFEFEF"/>
                </a:highlight>
                <a:latin typeface="Courier New"/>
                <a:ea typeface="Courier New"/>
                <a:cs typeface="Courier New"/>
                <a:sym typeface="Courier New"/>
              </a:rPr>
              <a:t>wb = xlrd</a:t>
            </a:r>
            <a:r>
              <a:rPr lang="en" sz="1200">
                <a:solidFill>
                  <a:schemeClr val="lt1"/>
                </a:solidFill>
                <a:highlight>
                  <a:srgbClr val="EFEFEF"/>
                </a:highlight>
                <a:latin typeface="Courier New"/>
                <a:ea typeface="Courier New"/>
                <a:cs typeface="Courier New"/>
                <a:sym typeface="Courier New"/>
              </a:rPr>
              <a:t>.open_workbook</a:t>
            </a:r>
            <a:r>
              <a:rPr b="1" lang="en" sz="1200">
                <a:solidFill>
                  <a:schemeClr val="lt1"/>
                </a:solidFill>
                <a:highlight>
                  <a:srgbClr val="EFEFEF"/>
                </a:highlight>
                <a:latin typeface="Courier New"/>
                <a:ea typeface="Courier New"/>
                <a:cs typeface="Courier New"/>
                <a:sym typeface="Courier New"/>
              </a:rPr>
              <a:t>("webex_groups.xlsx")</a:t>
            </a:r>
            <a:br>
              <a:rPr b="1" lang="en" sz="1200">
                <a:solidFill>
                  <a:schemeClr val="lt2"/>
                </a:solidFill>
                <a:highlight>
                  <a:schemeClr val="accent1"/>
                </a:highlight>
                <a:latin typeface="Courier New"/>
                <a:ea typeface="Courier New"/>
                <a:cs typeface="Courier New"/>
                <a:sym typeface="Courier New"/>
              </a:rPr>
            </a:br>
            <a:r>
              <a:rPr b="1" lang="en" sz="1200">
                <a:solidFill>
                  <a:schemeClr val="lt1"/>
                </a:solidFill>
                <a:highlight>
                  <a:srgbClr val="EFEFEF"/>
                </a:highlight>
                <a:latin typeface="Courier New"/>
                <a:ea typeface="Courier New"/>
                <a:cs typeface="Courier New"/>
                <a:sym typeface="Courier New"/>
              </a:rPr>
              <a:t>s</a:t>
            </a:r>
            <a:r>
              <a:rPr b="1" lang="en" sz="1200">
                <a:solidFill>
                  <a:schemeClr val="lt1"/>
                </a:solidFill>
                <a:highlight>
                  <a:srgbClr val="EFEFEF"/>
                </a:highlight>
                <a:latin typeface="Courier New"/>
                <a:ea typeface="Courier New"/>
                <a:cs typeface="Courier New"/>
                <a:sym typeface="Courier New"/>
              </a:rPr>
              <a:t>heet </a:t>
            </a:r>
            <a:r>
              <a:rPr b="1" lang="en" sz="1200">
                <a:solidFill>
                  <a:schemeClr val="lt1"/>
                </a:solidFill>
                <a:highlight>
                  <a:srgbClr val="EFEFEF"/>
                </a:highlight>
                <a:latin typeface="Courier New"/>
                <a:ea typeface="Courier New"/>
                <a:cs typeface="Courier New"/>
                <a:sym typeface="Courier New"/>
              </a:rPr>
              <a:t>= wb.</a:t>
            </a:r>
            <a:r>
              <a:rPr lang="en" sz="1200">
                <a:solidFill>
                  <a:schemeClr val="lt1"/>
                </a:solidFill>
                <a:highlight>
                  <a:srgbClr val="EFEFEF"/>
                </a:highlight>
                <a:latin typeface="Courier New"/>
                <a:ea typeface="Courier New"/>
                <a:cs typeface="Courier New"/>
                <a:sym typeface="Courier New"/>
              </a:rPr>
              <a:t>sheet_by_index(0)  # read data from the first tab</a:t>
            </a:r>
            <a:br>
              <a:rPr lang="en" sz="1200">
                <a:solidFill>
                  <a:schemeClr val="lt1"/>
                </a:solidFill>
                <a:highlight>
                  <a:srgbClr val="EFEFEF"/>
                </a:highlight>
                <a:latin typeface="Courier New"/>
                <a:ea typeface="Courier New"/>
                <a:cs typeface="Courier New"/>
                <a:sym typeface="Courier New"/>
              </a:rPr>
            </a:b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.cell_value(1, 0) </a:t>
            </a:r>
            <a:br>
              <a:rPr b="1"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.cell_value(1, 1)</a:t>
            </a:r>
            <a:br>
              <a:rPr b="1"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.cell_value(1, 2)</a:t>
            </a:r>
            <a:br>
              <a:rPr lang="en" sz="1200">
                <a:solidFill>
                  <a:schemeClr val="lt1"/>
                </a:solidFill>
                <a:highlight>
                  <a:srgbClr val="EFEFEF"/>
                </a:highlight>
                <a:latin typeface="Courier New"/>
                <a:ea typeface="Courier New"/>
                <a:cs typeface="Courier New"/>
                <a:sym typeface="Courier New"/>
              </a:rPr>
            </a:b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.cell_value(2, 0) </a:t>
            </a:r>
            <a:br>
              <a:rPr b="1"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.cell_value(2, 1)</a:t>
            </a:r>
            <a:br>
              <a:rPr b="1"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b="1" lang="en" sz="1200">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b="1" lang="en" sz="1200">
                <a:solidFill>
                  <a:schemeClr val="lt1"/>
                </a:solidFill>
                <a:highlight>
                  <a:srgbClr val="EFEFEF"/>
                </a:highlight>
                <a:latin typeface="Courier New"/>
                <a:ea typeface="Courier New"/>
                <a:cs typeface="Courier New"/>
                <a:sym typeface="Courier New"/>
              </a:rPr>
              <a:t>.cell_value(2, 2)</a:t>
            </a:r>
            <a:br>
              <a:rPr b="1" lang="en" sz="1200">
                <a:solidFill>
                  <a:schemeClr val="lt2"/>
                </a:solidFill>
                <a:highlight>
                  <a:schemeClr val="accent1"/>
                </a:highlight>
                <a:latin typeface="Courier New"/>
                <a:ea typeface="Courier New"/>
                <a:cs typeface="Courier New"/>
                <a:sym typeface="Courier New"/>
              </a:rPr>
            </a:br>
            <a:br>
              <a:rPr b="1" lang="en" sz="1200">
                <a:solidFill>
                  <a:schemeClr val="lt2"/>
                </a:solidFill>
                <a:highlight>
                  <a:schemeClr val="accent1"/>
                </a:highlight>
                <a:latin typeface="Courier New"/>
                <a:ea typeface="Courier New"/>
                <a:cs typeface="Courier New"/>
                <a:sym typeface="Courier New"/>
              </a:rPr>
            </a:br>
            <a:r>
              <a:rPr b="1" lang="en" sz="1800">
                <a:solidFill>
                  <a:schemeClr val="lt1"/>
                </a:solidFill>
                <a:highlight>
                  <a:schemeClr val="accent1"/>
                </a:highlight>
                <a:latin typeface="Courier New"/>
                <a:ea typeface="Courier New"/>
                <a:cs typeface="Courier New"/>
                <a:sym typeface="Courier New"/>
              </a:rPr>
              <a:t>Result Example in Python dict format:</a:t>
            </a:r>
            <a:r>
              <a:rPr lang="en" sz="1800">
                <a:solidFill>
                  <a:schemeClr val="lt1"/>
                </a:solidFill>
                <a:highlight>
                  <a:schemeClr val="accent1"/>
                </a:highlight>
                <a:latin typeface="Courier New"/>
                <a:ea typeface="Courier New"/>
                <a:cs typeface="Courier New"/>
                <a:sym typeface="Courier New"/>
              </a:rPr>
              <a:t> </a:t>
            </a:r>
            <a:br>
              <a:rPr lang="en" sz="10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a:t>
            </a:r>
            <a:r>
              <a:rPr b="1" lang="en" sz="1000">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b="1" lang="en" sz="1000">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'Vincent Cassata', </a:t>
            </a:r>
            <a:r>
              <a:rPr b="1" lang="en" sz="1000">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'vincent.cassata@student.bxl.be'} {</a:t>
            </a:r>
            <a:r>
              <a:rPr b="1" lang="en" sz="1000">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b="1" lang="en" sz="1000">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'Giovanni Di Tulio', </a:t>
            </a:r>
            <a:r>
              <a:rPr b="1" lang="en" sz="1000">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a:t>
            </a:r>
            <a:r>
              <a:rPr lang="en" sz="1000" u="sng">
                <a:solidFill>
                  <a:schemeClr val="hlink"/>
                </a:solidFill>
                <a:highlight>
                  <a:schemeClr val="accent1"/>
                </a:highlight>
                <a:latin typeface="Courier New"/>
                <a:ea typeface="Courier New"/>
                <a:cs typeface="Courier New"/>
                <a:sym typeface="Courier New"/>
                <a:hlinkClick r:id="rId3"/>
              </a:rPr>
              <a:t>Giovanni.ditullio@student.bxl.be</a:t>
            </a:r>
            <a:r>
              <a:rPr lang="en" sz="1000">
                <a:solidFill>
                  <a:schemeClr val="lt2"/>
                </a:solidFill>
                <a:highlight>
                  <a:schemeClr val="accent1"/>
                </a:highlight>
                <a:latin typeface="Courier New"/>
                <a:ea typeface="Courier New"/>
                <a:cs typeface="Courier New"/>
                <a:sym typeface="Courier New"/>
              </a:rPr>
              <a:t>'}</a:t>
            </a:r>
            <a:endParaRPr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8" name="Shape 418"/>
        <p:cNvGrpSpPr/>
        <p:nvPr/>
      </p:nvGrpSpPr>
      <p:grpSpPr>
        <a:xfrm>
          <a:off x="0" y="0"/>
          <a:ext cx="0" cy="0"/>
          <a:chOff x="0" y="0"/>
          <a:chExt cx="0" cy="0"/>
        </a:xfrm>
      </p:grpSpPr>
      <p:sp>
        <p:nvSpPr>
          <p:cNvPr id="419" name="Google Shape;419;p6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3: Read All Excel Records (loop)</a:t>
            </a:r>
            <a:endParaRPr/>
          </a:p>
        </p:txBody>
      </p:sp>
      <p:sp>
        <p:nvSpPr>
          <p:cNvPr id="420" name="Google Shape;420;p67"/>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data into Python dict</a:t>
            </a:r>
            <a:br>
              <a:rPr b="1" lang="en" sz="14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2"/>
                </a:solidFill>
                <a:highlight>
                  <a:schemeClr val="accent1"/>
                </a:highlight>
                <a:latin typeface="Courier New"/>
                <a:ea typeface="Courier New"/>
                <a:cs typeface="Courier New"/>
                <a:sym typeface="Courier New"/>
              </a:rPr>
              <a:t>xlrd </a:t>
            </a:r>
            <a:r>
              <a:rPr lang="en" sz="1000">
                <a:solidFill>
                  <a:schemeClr val="lt2"/>
                </a:solidFill>
                <a:highlight>
                  <a:schemeClr val="accent1"/>
                </a:highlight>
                <a:latin typeface="Courier New"/>
                <a:ea typeface="Courier New"/>
                <a:cs typeface="Courier New"/>
                <a:sym typeface="Courier New"/>
              </a:rPr>
              <a:t>  # library to manage excel spreadsheets</a:t>
            </a:r>
            <a:br>
              <a:rPr b="1" lang="en" sz="10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2"/>
                </a:solidFill>
                <a:highlight>
                  <a:schemeClr val="accent1"/>
                </a:highlight>
                <a:latin typeface="Courier New"/>
                <a:ea typeface="Courier New"/>
                <a:cs typeface="Courier New"/>
                <a:sym typeface="Courier New"/>
              </a:rPr>
              <a:t>json </a:t>
            </a:r>
            <a:r>
              <a:rPr lang="en" sz="1000">
                <a:solidFill>
                  <a:schemeClr val="lt2"/>
                </a:solidFill>
                <a:highlight>
                  <a:schemeClr val="accent1"/>
                </a:highlight>
                <a:latin typeface="Courier New"/>
                <a:ea typeface="Courier New"/>
                <a:cs typeface="Courier New"/>
                <a:sym typeface="Courier New"/>
              </a:rPr>
              <a:t>  # library to manage JSON classes and functions</a:t>
            </a:r>
            <a:br>
              <a:rPr lang="en" sz="1000">
                <a:solidFill>
                  <a:schemeClr val="lt2"/>
                </a:solidFill>
                <a:highlight>
                  <a:schemeClr val="accent1"/>
                </a:highlight>
                <a:latin typeface="Courier New"/>
                <a:ea typeface="Courier New"/>
                <a:cs typeface="Courier New"/>
                <a:sym typeface="Courier New"/>
              </a:rPr>
            </a:br>
            <a:br>
              <a:rPr b="1" lang="en" sz="600">
                <a:solidFill>
                  <a:schemeClr val="lt2"/>
                </a:solidFill>
                <a:highlight>
                  <a:schemeClr val="accent1"/>
                </a:highlight>
                <a:latin typeface="Courier New"/>
                <a:ea typeface="Courier New"/>
                <a:cs typeface="Courier New"/>
                <a:sym typeface="Courier New"/>
              </a:rPr>
            </a:br>
            <a:r>
              <a:rPr b="1" lang="en" sz="1200">
                <a:solidFill>
                  <a:schemeClr val="lt2"/>
                </a:solidFill>
                <a:highlight>
                  <a:srgbClr val="FF9900"/>
                </a:highlight>
                <a:latin typeface="Courier New"/>
                <a:ea typeface="Courier New"/>
                <a:cs typeface="Courier New"/>
                <a:sym typeface="Courier New"/>
              </a:rPr>
              <a:t>def find_all_persons_and_groups(xlf):</a:t>
            </a:r>
            <a:br>
              <a:rPr b="1" lang="en" sz="1000">
                <a:solidFill>
                  <a:schemeClr val="lt2"/>
                </a:solidFill>
                <a:highlight>
                  <a:schemeClr val="accent1"/>
                </a:highlight>
                <a:latin typeface="Courier New"/>
                <a:ea typeface="Courier New"/>
                <a:cs typeface="Courier New"/>
                <a:sym typeface="Courier New"/>
              </a:rPr>
            </a:br>
            <a:r>
              <a:rPr b="1" lang="en" sz="1000">
                <a:solidFill>
                  <a:schemeClr val="lt2"/>
                </a:solidFill>
                <a:highlight>
                  <a:srgbClr val="EFEFEF"/>
                </a:highlight>
                <a:latin typeface="Courier New"/>
                <a:ea typeface="Courier New"/>
                <a:cs typeface="Courier New"/>
                <a:sym typeface="Courier New"/>
              </a:rPr>
              <a:t>    </a:t>
            </a:r>
            <a:r>
              <a:rPr b="1" lang="en" sz="1000">
                <a:solidFill>
                  <a:schemeClr val="lt1"/>
                </a:solidFill>
                <a:highlight>
                  <a:srgbClr val="EFEFEF"/>
                </a:highlight>
                <a:latin typeface="Courier New"/>
                <a:ea typeface="Courier New"/>
                <a:cs typeface="Courier New"/>
                <a:sym typeface="Courier New"/>
              </a:rPr>
              <a:t>wb = xlrd.open_workbook(xlf)</a:t>
            </a:r>
            <a:br>
              <a:rPr b="1" lang="en" sz="1000">
                <a:solidFill>
                  <a:schemeClr val="lt1"/>
                </a:solidFill>
                <a:highlight>
                  <a:srgbClr val="EFEFEF"/>
                </a:highlight>
                <a:latin typeface="Courier New"/>
                <a:ea typeface="Courier New"/>
                <a:cs typeface="Courier New"/>
                <a:sym typeface="Courier New"/>
              </a:rPr>
            </a:br>
            <a:r>
              <a:rPr b="1" lang="en" sz="1000">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sheet </a:t>
            </a:r>
            <a:r>
              <a:rPr b="1" lang="en" sz="1000">
                <a:solidFill>
                  <a:schemeClr val="lt1"/>
                </a:solidFill>
                <a:highlight>
                  <a:srgbClr val="EFEFEF"/>
                </a:highlight>
                <a:latin typeface="Courier New"/>
                <a:ea typeface="Courier New"/>
                <a:cs typeface="Courier New"/>
                <a:sym typeface="Courier New"/>
              </a:rPr>
              <a:t>= wb.sheet_by_index(0)</a:t>
            </a:r>
            <a:br>
              <a:rPr b="1" lang="en" sz="1000">
                <a:solidFill>
                  <a:schemeClr val="lt1"/>
                </a:solidFill>
                <a:highlight>
                  <a:srgbClr val="EFEFEF"/>
                </a:highlight>
                <a:latin typeface="Courier New"/>
                <a:ea typeface="Courier New"/>
                <a:cs typeface="Courier New"/>
                <a:sym typeface="Courier New"/>
              </a:rPr>
            </a:br>
            <a:r>
              <a:rPr b="1" lang="en" sz="1000">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 number_rows = </a:t>
            </a:r>
            <a:r>
              <a:rPr lang="en" sz="1000">
                <a:solidFill>
                  <a:schemeClr val="lt1"/>
                </a:solidFill>
                <a:highlight>
                  <a:srgbClr val="EFEFEF"/>
                </a:highlight>
                <a:latin typeface="Courier New"/>
                <a:ea typeface="Courier New"/>
                <a:cs typeface="Courier New"/>
                <a:sym typeface="Courier New"/>
              </a:rPr>
              <a:t>sheet</a:t>
            </a:r>
            <a:r>
              <a:rPr lang="en" sz="1000">
                <a:solidFill>
                  <a:schemeClr val="lt1"/>
                </a:solidFill>
                <a:highlight>
                  <a:srgbClr val="EFEFEF"/>
                </a:highlight>
                <a:latin typeface="Courier New"/>
                <a:ea typeface="Courier New"/>
                <a:cs typeface="Courier New"/>
                <a:sym typeface="Courier New"/>
              </a:rPr>
              <a:t>.nrows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member_list =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for r in range(number_rows):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if r &gt; 0: </a:t>
            </a:r>
            <a:r>
              <a:rPr lang="en" sz="800">
                <a:solidFill>
                  <a:schemeClr val="lt1"/>
                </a:solidFill>
                <a:highlight>
                  <a:srgbClr val="EFEFEF"/>
                </a:highlight>
                <a:latin typeface="Courier New"/>
                <a:ea typeface="Courier New"/>
                <a:cs typeface="Courier New"/>
                <a:sym typeface="Courier New"/>
              </a:rPr>
              <a:t>### first row contains column names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b="1" lang="en" sz="1000">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["group"]        = </a:t>
            </a:r>
            <a:r>
              <a:rPr lang="en" sz="1000">
                <a:solidFill>
                  <a:schemeClr val="lt1"/>
                </a:solidFill>
                <a:highlight>
                  <a:srgbClr val="EFEFEF"/>
                </a:highlight>
                <a:latin typeface="Courier New"/>
                <a:ea typeface="Courier New"/>
                <a:cs typeface="Courier New"/>
                <a:sym typeface="Courier New"/>
              </a:rPr>
              <a:t>sheet</a:t>
            </a:r>
            <a:r>
              <a:rPr lang="en" sz="1000">
                <a:solidFill>
                  <a:schemeClr val="lt1"/>
                </a:solidFill>
                <a:highlight>
                  <a:srgbClr val="EFEFEF"/>
                </a:highlight>
                <a:latin typeface="Courier New"/>
                <a:ea typeface="Courier New"/>
                <a:cs typeface="Courier New"/>
                <a:sym typeface="Courier New"/>
              </a:rPr>
              <a:t>.cell_value(r, 0)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b="1" lang="en" sz="1000">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["person_name"]  = </a:t>
            </a:r>
            <a:r>
              <a:rPr lang="en" sz="1000">
                <a:solidFill>
                  <a:schemeClr val="lt1"/>
                </a:solidFill>
                <a:highlight>
                  <a:srgbClr val="EFEFEF"/>
                </a:highlight>
                <a:latin typeface="Courier New"/>
                <a:ea typeface="Courier New"/>
                <a:cs typeface="Courier New"/>
                <a:sym typeface="Courier New"/>
              </a:rPr>
              <a:t>sheet</a:t>
            </a:r>
            <a:r>
              <a:rPr lang="en" sz="1000">
                <a:solidFill>
                  <a:schemeClr val="lt1"/>
                </a:solidFill>
                <a:highlight>
                  <a:srgbClr val="EFEFEF"/>
                </a:highlight>
                <a:latin typeface="Courier New"/>
                <a:ea typeface="Courier New"/>
                <a:cs typeface="Courier New"/>
                <a:sym typeface="Courier New"/>
              </a:rPr>
              <a:t>.cell_value(r, 1)</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b="1" lang="en" sz="1000">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["email"]        = </a:t>
            </a:r>
            <a:r>
              <a:rPr lang="en" sz="1000">
                <a:solidFill>
                  <a:schemeClr val="lt1"/>
                </a:solidFill>
                <a:highlight>
                  <a:srgbClr val="EFEFEF"/>
                </a:highlight>
                <a:latin typeface="Courier New"/>
                <a:ea typeface="Courier New"/>
                <a:cs typeface="Courier New"/>
                <a:sym typeface="Courier New"/>
              </a:rPr>
              <a:t>sheet</a:t>
            </a:r>
            <a:r>
              <a:rPr lang="en" sz="1000">
                <a:solidFill>
                  <a:schemeClr val="lt1"/>
                </a:solidFill>
                <a:highlight>
                  <a:srgbClr val="EFEFEF"/>
                </a:highlight>
                <a:latin typeface="Courier New"/>
                <a:ea typeface="Courier New"/>
                <a:cs typeface="Courier New"/>
                <a:sym typeface="Courier New"/>
              </a:rPr>
              <a:t>.cell_value(r, 2)</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member_list</a:t>
            </a:r>
            <a:r>
              <a:rPr lang="en" sz="1000">
                <a:solidFill>
                  <a:schemeClr val="lt1"/>
                </a:solidFill>
                <a:highlight>
                  <a:srgbClr val="EFEFEF"/>
                </a:highlight>
                <a:latin typeface="Courier New"/>
                <a:ea typeface="Courier New"/>
                <a:cs typeface="Courier New"/>
                <a:sym typeface="Courier New"/>
              </a:rPr>
              <a:t>.</a:t>
            </a:r>
            <a:r>
              <a:rPr b="1" lang="en" sz="1000">
                <a:solidFill>
                  <a:schemeClr val="lt1"/>
                </a:solidFill>
                <a:highlight>
                  <a:srgbClr val="EFEFEF"/>
                </a:highlight>
                <a:latin typeface="Courier New"/>
                <a:ea typeface="Courier New"/>
                <a:cs typeface="Courier New"/>
                <a:sym typeface="Courier New"/>
              </a:rPr>
              <a:t>append</a:t>
            </a:r>
            <a:r>
              <a:rPr lang="en" sz="1000">
                <a:solidFill>
                  <a:schemeClr val="lt1"/>
                </a:solidFill>
                <a:highlight>
                  <a:srgbClr val="EFEFEF"/>
                </a:highlight>
                <a:latin typeface="Courier New"/>
                <a:ea typeface="Courier New"/>
                <a:cs typeface="Courier New"/>
                <a:sym typeface="Courier New"/>
              </a:rPr>
              <a:t>(</a:t>
            </a:r>
            <a:r>
              <a:rPr lang="en" sz="1000">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.copy())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return member_list</a:t>
            </a:r>
            <a:br>
              <a:rPr b="1" lang="en" sz="1000">
                <a:solidFill>
                  <a:schemeClr val="lt2"/>
                </a:solidFill>
                <a:highlight>
                  <a:schemeClr val="accent1"/>
                </a:highlight>
                <a:latin typeface="Courier New"/>
                <a:ea typeface="Courier New"/>
                <a:cs typeface="Courier New"/>
                <a:sym typeface="Courier New"/>
              </a:rPr>
            </a:br>
            <a:br>
              <a:rPr b="1" lang="en" sz="600">
                <a:solidFill>
                  <a:schemeClr val="lt2"/>
                </a:solidFill>
                <a:highlight>
                  <a:schemeClr val="accent1"/>
                </a:highlight>
                <a:latin typeface="Courier New"/>
                <a:ea typeface="Courier New"/>
                <a:cs typeface="Courier New"/>
                <a:sym typeface="Courier New"/>
              </a:rPr>
            </a:br>
            <a:r>
              <a:rPr b="1" lang="en" sz="1800">
                <a:solidFill>
                  <a:schemeClr val="lt1"/>
                </a:solidFill>
                <a:highlight>
                  <a:schemeClr val="accent1"/>
                </a:highlight>
                <a:latin typeface="Courier New"/>
                <a:ea typeface="Courier New"/>
                <a:cs typeface="Courier New"/>
                <a:sym typeface="Courier New"/>
              </a:rPr>
              <a:t>Function Call in Python Script</a:t>
            </a:r>
            <a:br>
              <a:rPr b="1" lang="en" sz="1000">
                <a:solidFill>
                  <a:schemeClr val="lt2"/>
                </a:solidFill>
                <a:highlight>
                  <a:schemeClr val="accent1"/>
                </a:highlight>
                <a:latin typeface="Courier New"/>
                <a:ea typeface="Courier New"/>
                <a:cs typeface="Courier New"/>
                <a:sym typeface="Courier New"/>
              </a:rPr>
            </a:br>
            <a:r>
              <a:rPr b="1" lang="en" sz="1000">
                <a:solidFill>
                  <a:schemeClr val="lt1"/>
                </a:solidFill>
                <a:highlight>
                  <a:schemeClr val="accent1"/>
                </a:highlight>
                <a:latin typeface="Courier New"/>
                <a:ea typeface="Courier New"/>
                <a:cs typeface="Courier New"/>
                <a:sym typeface="Courier New"/>
              </a:rPr>
              <a:t>member_list </a:t>
            </a:r>
            <a:r>
              <a:rPr b="1" lang="en" sz="1000">
                <a:solidFill>
                  <a:schemeClr val="lt2"/>
                </a:solidFill>
                <a:highlight>
                  <a:schemeClr val="accent1"/>
                </a:highlight>
                <a:latin typeface="Courier New"/>
                <a:ea typeface="Courier New"/>
                <a:cs typeface="Courier New"/>
                <a:sym typeface="Courier New"/>
              </a:rPr>
              <a:t>= find_all_persons_and_groups</a:t>
            </a:r>
            <a:r>
              <a:rPr lang="en" sz="1000">
                <a:solidFill>
                  <a:schemeClr val="lt2"/>
                </a:solidFill>
                <a:highlight>
                  <a:schemeClr val="accent1"/>
                </a:highlight>
                <a:latin typeface="Courier New"/>
                <a:ea typeface="Courier New"/>
                <a:cs typeface="Courier New"/>
                <a:sym typeface="Courier New"/>
              </a:rPr>
              <a:t>("webex_groups.xlsx")</a:t>
            </a:r>
            <a:br>
              <a:rPr lang="en" sz="1000">
                <a:solidFill>
                  <a:schemeClr val="lt2"/>
                </a:solidFill>
                <a:highlight>
                  <a:schemeClr val="accent1"/>
                </a:highlight>
                <a:latin typeface="Courier New"/>
                <a:ea typeface="Courier New"/>
                <a:cs typeface="Courier New"/>
                <a:sym typeface="Courier New"/>
              </a:rPr>
            </a:br>
            <a:br>
              <a:rPr b="1" lang="en" sz="600">
                <a:solidFill>
                  <a:schemeClr val="lt2"/>
                </a:solidFill>
                <a:highlight>
                  <a:schemeClr val="accent1"/>
                </a:highlight>
                <a:latin typeface="Courier New"/>
                <a:ea typeface="Courier New"/>
                <a:cs typeface="Courier New"/>
                <a:sym typeface="Courier New"/>
              </a:rPr>
            </a:br>
            <a:r>
              <a:rPr b="1" lang="en" sz="1800">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br>
              <a:rPr lang="en" sz="12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a:t>
            </a:r>
            <a:r>
              <a:rPr b="1" lang="en" sz="1100">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b="1" lang="en" sz="1100">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'Vincent Cassata', </a:t>
            </a:r>
            <a:r>
              <a:rPr b="1" lang="en" sz="1100">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'vincent.cassata@student.bxl.be'}, {</a:t>
            </a:r>
            <a:r>
              <a:rPr b="1" lang="en" sz="1100">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b="1" lang="en" sz="1100">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'Giovanni Di Tulio', </a:t>
            </a:r>
            <a:r>
              <a:rPr b="1" lang="en" sz="1100">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'Giovanni .ditullio@student.bxl.be'}, … ]</a:t>
            </a:r>
            <a:endParaRPr sz="11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sz="11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4:  Create Structure Level 1 </a:t>
            </a:r>
            <a:endParaRPr/>
          </a:p>
        </p:txBody>
      </p:sp>
      <p:sp>
        <p:nvSpPr>
          <p:cNvPr id="426" name="Google Shape;426;p68"/>
          <p:cNvSpPr txBox="1"/>
          <p:nvPr>
            <p:ph idx="1" type="body"/>
          </p:nvPr>
        </p:nvSpPr>
        <p:spPr>
          <a:xfrm>
            <a:off x="311700" y="1152475"/>
            <a:ext cx="8520600" cy="365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making list of groups from Python dict</a:t>
            </a:r>
            <a:endParaRPr>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2"/>
                </a:solidFill>
                <a:highlight>
                  <a:srgbClr val="FF9900"/>
                </a:highlight>
                <a:latin typeface="Courier New"/>
                <a:ea typeface="Courier New"/>
                <a:cs typeface="Courier New"/>
                <a:sym typeface="Courier New"/>
              </a:rPr>
              <a:t>def make_list_of_groups(member_list):    </a:t>
            </a:r>
            <a:endParaRPr b="1" sz="1200">
              <a:solidFill>
                <a:schemeClr val="lt2"/>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2"/>
                </a:solidFill>
                <a:highlight>
                  <a:srgbClr val="EFEFEF"/>
                </a:highlight>
                <a:latin typeface="Courier New"/>
                <a:ea typeface="Courier New"/>
                <a:cs typeface="Courier New"/>
                <a:sym typeface="Courier New"/>
              </a:rPr>
              <a:t> </a:t>
            </a:r>
            <a:r>
              <a:rPr b="1" lang="en" sz="1100">
                <a:solidFill>
                  <a:schemeClr val="lt2"/>
                </a:solidFill>
                <a:highlight>
                  <a:srgbClr val="EFEFEF"/>
                </a:highlight>
                <a:latin typeface="Courier New"/>
                <a:ea typeface="Courier New"/>
                <a:cs typeface="Courier New"/>
                <a:sym typeface="Courier New"/>
              </a:rPr>
              <a:t>  </a:t>
            </a:r>
            <a:r>
              <a:rPr lang="en" sz="1100">
                <a:solidFill>
                  <a:schemeClr val="lt2"/>
                </a:solidFill>
                <a:highlight>
                  <a:srgbClr val="EFEFEF"/>
                </a:highlight>
                <a:latin typeface="Courier New"/>
                <a:ea typeface="Courier New"/>
                <a:cs typeface="Courier New"/>
                <a:sym typeface="Courier New"/>
              </a:rPr>
              <a:t> </a:t>
            </a:r>
            <a:r>
              <a:rPr lang="en" sz="1100">
                <a:solidFill>
                  <a:schemeClr val="lt1"/>
                </a:solidFill>
                <a:highlight>
                  <a:srgbClr val="EFEFEF"/>
                </a:highlight>
                <a:latin typeface="Courier New"/>
                <a:ea typeface="Courier New"/>
                <a:cs typeface="Courier New"/>
                <a:sym typeface="Courier New"/>
              </a:rPr>
              <a:t>group_list = []</a:t>
            </a:r>
            <a:endParaRPr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a:t>
            </a:r>
            <a:r>
              <a:rPr b="1" lang="en" sz="1100">
                <a:solidFill>
                  <a:schemeClr val="lt1"/>
                </a:solidFill>
                <a:highlight>
                  <a:srgbClr val="EFEFEF"/>
                </a:highlight>
                <a:latin typeface="Courier New"/>
                <a:ea typeface="Courier New"/>
                <a:cs typeface="Courier New"/>
                <a:sym typeface="Courier New"/>
              </a:rPr>
              <a:t>for </a:t>
            </a:r>
            <a:r>
              <a:rPr lang="en" sz="1100">
                <a:solidFill>
                  <a:schemeClr val="lt1"/>
                </a:solidFill>
                <a:highlight>
                  <a:srgbClr val="EFEFEF"/>
                </a:highlight>
                <a:latin typeface="Courier New"/>
                <a:ea typeface="Courier New"/>
                <a:cs typeface="Courier New"/>
                <a:sym typeface="Courier New"/>
              </a:rPr>
              <a:t>rec </a:t>
            </a:r>
            <a:r>
              <a:rPr b="1" lang="en" sz="1100">
                <a:solidFill>
                  <a:schemeClr val="lt1"/>
                </a:solidFill>
                <a:highlight>
                  <a:srgbClr val="EFEFEF"/>
                </a:highlight>
                <a:latin typeface="Courier New"/>
                <a:ea typeface="Courier New"/>
                <a:cs typeface="Courier New"/>
                <a:sym typeface="Courier New"/>
              </a:rPr>
              <a:t>in </a:t>
            </a:r>
            <a:r>
              <a:rPr lang="en" sz="1100">
                <a:solidFill>
                  <a:schemeClr val="lt1"/>
                </a:solidFill>
                <a:highlight>
                  <a:srgbClr val="EFEFEF"/>
                </a:highlight>
                <a:latin typeface="Courier New"/>
                <a:ea typeface="Courier New"/>
                <a:cs typeface="Courier New"/>
                <a:sym typeface="Courier New"/>
              </a:rPr>
              <a:t>member_list</a:t>
            </a:r>
            <a:r>
              <a:rPr lang="en" sz="1100">
                <a:solidFill>
                  <a:schemeClr val="lt1"/>
                </a:solidFill>
                <a:highlight>
                  <a:srgbClr val="EFEFEF"/>
                </a:highlight>
                <a:latin typeface="Courier New"/>
                <a:ea typeface="Courier New"/>
                <a:cs typeface="Courier New"/>
                <a:sym typeface="Courier New"/>
              </a:rPr>
              <a:t>:</a:t>
            </a:r>
            <a:endParaRPr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group_list.</a:t>
            </a:r>
            <a:r>
              <a:rPr b="1" lang="en" sz="1100">
                <a:solidFill>
                  <a:schemeClr val="lt1"/>
                </a:solidFill>
                <a:highlight>
                  <a:srgbClr val="EFEFEF"/>
                </a:highlight>
                <a:latin typeface="Courier New"/>
                <a:ea typeface="Courier New"/>
                <a:cs typeface="Courier New"/>
                <a:sym typeface="Courier New"/>
              </a:rPr>
              <a:t>append</a:t>
            </a:r>
            <a:r>
              <a:rPr lang="en" sz="1100">
                <a:solidFill>
                  <a:schemeClr val="lt1"/>
                </a:solidFill>
                <a:highlight>
                  <a:srgbClr val="EFEFEF"/>
                </a:highlight>
                <a:latin typeface="Courier New"/>
                <a:ea typeface="Courier New"/>
                <a:cs typeface="Courier New"/>
                <a:sym typeface="Courier New"/>
              </a:rPr>
              <a:t>(</a:t>
            </a:r>
            <a:r>
              <a:rPr lang="en" sz="1100">
                <a:solidFill>
                  <a:schemeClr val="lt1"/>
                </a:solidFill>
                <a:highlight>
                  <a:srgbClr val="EFEFEF"/>
                </a:highlight>
                <a:latin typeface="Courier New"/>
                <a:ea typeface="Courier New"/>
                <a:cs typeface="Courier New"/>
                <a:sym typeface="Courier New"/>
              </a:rPr>
              <a:t>rec</a:t>
            </a:r>
            <a:r>
              <a:rPr b="1" lang="en" sz="1100">
                <a:solidFill>
                  <a:schemeClr val="lt1"/>
                </a:solidFill>
                <a:highlight>
                  <a:srgbClr val="EFEFEF"/>
                </a:highlight>
                <a:latin typeface="Courier New"/>
                <a:ea typeface="Courier New"/>
                <a:cs typeface="Courier New"/>
                <a:sym typeface="Courier New"/>
              </a:rPr>
              <a:t>["group"]</a:t>
            </a:r>
            <a:r>
              <a:rPr lang="en" sz="1100">
                <a:solidFill>
                  <a:schemeClr val="lt1"/>
                </a:solidFill>
                <a:highlight>
                  <a:srgbClr val="EFEFEF"/>
                </a:highlight>
                <a:latin typeface="Courier New"/>
                <a:ea typeface="Courier New"/>
                <a:cs typeface="Courier New"/>
                <a:sym typeface="Courier New"/>
              </a:rPr>
              <a:t>)</a:t>
            </a:r>
            <a:endParaRPr sz="11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return group_list </a:t>
            </a:r>
            <a:r>
              <a:rPr i="1" lang="en" sz="1000">
                <a:solidFill>
                  <a:schemeClr val="lt1"/>
                </a:solidFill>
                <a:highlight>
                  <a:srgbClr val="EFEFEF"/>
                </a:highlight>
                <a:latin typeface="Courier New"/>
                <a:ea typeface="Courier New"/>
                <a:cs typeface="Courier New"/>
                <a:sym typeface="Courier New"/>
              </a:rPr>
              <a:t># =&gt; return the list of groups</a:t>
            </a:r>
            <a:endParaRPr i="1" sz="10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sz="1800">
                <a:solidFill>
                  <a:schemeClr val="lt1"/>
                </a:solidFill>
                <a:highlight>
                  <a:schemeClr val="accent1"/>
                </a:highlight>
                <a:latin typeface="Courier New"/>
                <a:ea typeface="Courier New"/>
                <a:cs typeface="Courier New"/>
                <a:sym typeface="Courier New"/>
              </a:rPr>
              <a:t>Function Call </a:t>
            </a:r>
            <a:r>
              <a:rPr lang="en" sz="1800">
                <a:solidFill>
                  <a:schemeClr val="lt1"/>
                </a:solidFill>
                <a:highlight>
                  <a:schemeClr val="accent1"/>
                </a:highlight>
                <a:latin typeface="Courier New"/>
                <a:ea typeface="Courier New"/>
                <a:cs typeface="Courier New"/>
                <a:sym typeface="Courier New"/>
              </a:rPr>
              <a:t>in Python Script</a:t>
            </a:r>
            <a:br>
              <a:rPr b="1" lang="en" sz="1200">
                <a:solidFill>
                  <a:schemeClr val="lt2"/>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group_list  = </a:t>
            </a:r>
            <a:r>
              <a:rPr b="1" lang="en" sz="1200">
                <a:solidFill>
                  <a:schemeClr val="lt2"/>
                </a:solidFill>
                <a:highlight>
                  <a:schemeClr val="accent1"/>
                </a:highlight>
                <a:latin typeface="Courier New"/>
                <a:ea typeface="Courier New"/>
                <a:cs typeface="Courier New"/>
                <a:sym typeface="Courier New"/>
              </a:rPr>
              <a:t>make_list_of_groups</a:t>
            </a:r>
            <a:r>
              <a:rPr lang="en" sz="1200">
                <a:solidFill>
                  <a:schemeClr val="lt2"/>
                </a:solidFill>
                <a:highlight>
                  <a:schemeClr val="accent1"/>
                </a:highlight>
                <a:latin typeface="Courier New"/>
                <a:ea typeface="Courier New"/>
                <a:cs typeface="Courier New"/>
                <a:sym typeface="Courier New"/>
              </a:rPr>
              <a:t>(member_list)  </a:t>
            </a:r>
            <a:br>
              <a:rPr b="1" lang="en" sz="1000">
                <a:solidFill>
                  <a:schemeClr val="lt2"/>
                </a:solidFill>
                <a:highlight>
                  <a:schemeClr val="accent1"/>
                </a:highlight>
                <a:latin typeface="Courier New"/>
                <a:ea typeface="Courier New"/>
                <a:cs typeface="Courier New"/>
                <a:sym typeface="Courier New"/>
              </a:rPr>
            </a:br>
            <a:br>
              <a:rPr b="1" lang="en" sz="1000">
                <a:solidFill>
                  <a:schemeClr val="lt2"/>
                </a:solidFill>
                <a:highlight>
                  <a:schemeClr val="accent1"/>
                </a:highlight>
                <a:latin typeface="Courier New"/>
                <a:ea typeface="Courier New"/>
                <a:cs typeface="Courier New"/>
                <a:sym typeface="Courier New"/>
              </a:rPr>
            </a:br>
            <a:r>
              <a:rPr b="1" lang="en" sz="1800">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r>
              <a:rPr b="1" lang="en" sz="1800">
                <a:solidFill>
                  <a:schemeClr val="lt1"/>
                </a:solidFill>
                <a:highlight>
                  <a:schemeClr val="accent1"/>
                </a:highlight>
                <a:latin typeface="Courier New"/>
                <a:ea typeface="Courier New"/>
                <a:cs typeface="Courier New"/>
                <a:sym typeface="Courier New"/>
              </a:rPr>
              <a:t>list of groups</a:t>
            </a:r>
            <a:br>
              <a:rPr b="1" lang="en" sz="1800">
                <a:solidFill>
                  <a:schemeClr val="lt1"/>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['GROUP_ALPHA', 'GROUP_KAPPA', 'GROUP_DELTA']</a:t>
            </a:r>
            <a:endParaRPr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30" name="Shape 430"/>
        <p:cNvGrpSpPr/>
        <p:nvPr/>
      </p:nvGrpSpPr>
      <p:grpSpPr>
        <a:xfrm>
          <a:off x="0" y="0"/>
          <a:ext cx="0" cy="0"/>
          <a:chOff x="0" y="0"/>
          <a:chExt cx="0" cy="0"/>
        </a:xfrm>
      </p:grpSpPr>
      <p:sp>
        <p:nvSpPr>
          <p:cNvPr id="431" name="Google Shape;431;p6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5</a:t>
            </a:r>
            <a:r>
              <a:rPr lang="en"/>
              <a:t>: Create Structure Level 2 </a:t>
            </a:r>
            <a:endParaRPr/>
          </a:p>
        </p:txBody>
      </p:sp>
      <p:sp>
        <p:nvSpPr>
          <p:cNvPr id="432" name="Google Shape;432;p69"/>
          <p:cNvSpPr txBox="1"/>
          <p:nvPr>
            <p:ph idx="1" type="body"/>
          </p:nvPr>
        </p:nvSpPr>
        <p:spPr>
          <a:xfrm>
            <a:off x="311700" y="1152475"/>
            <a:ext cx="8520600" cy="38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 Simplified code: attaching group members to group</a:t>
            </a:r>
            <a:endParaRPr sz="11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chemeClr val="lt2"/>
                </a:solidFill>
                <a:highlight>
                  <a:srgbClr val="FF9900"/>
                </a:highlight>
                <a:latin typeface="Courier New"/>
                <a:ea typeface="Courier New"/>
                <a:cs typeface="Courier New"/>
                <a:sym typeface="Courier New"/>
              </a:rPr>
              <a:t>def attach_members_to_groups(group_rec, member_list):        </a:t>
            </a:r>
            <a:endParaRPr b="1" sz="1200">
              <a:solidFill>
                <a:schemeClr val="lt2"/>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mem_dict </a:t>
            </a:r>
            <a:r>
              <a:rPr lang="en" sz="1200">
                <a:solidFill>
                  <a:schemeClr val="lt1"/>
                </a:solidFill>
                <a:highlight>
                  <a:srgbClr val="EFEFEF"/>
                </a:highlight>
                <a:latin typeface="Courier New"/>
                <a:ea typeface="Courier New"/>
                <a:cs typeface="Courier New"/>
                <a:sym typeface="Courier New"/>
              </a:rPr>
              <a:t>= {}</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 = [mem_dict]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membr </a:t>
            </a:r>
            <a:r>
              <a:rPr b="1" lang="en" sz="1200">
                <a:solidFill>
                  <a:schemeClr val="lt1"/>
                </a:solidFill>
                <a:highlight>
                  <a:srgbClr val="EFEFEF"/>
                </a:highlight>
                <a:latin typeface="Courier New"/>
                <a:ea typeface="Courier New"/>
                <a:cs typeface="Courier New"/>
                <a:sym typeface="Courier New"/>
              </a:rPr>
              <a:t>in </a:t>
            </a:r>
            <a:r>
              <a:rPr lang="en" sz="1200">
                <a:solidFill>
                  <a:schemeClr val="lt1"/>
                </a:solidFill>
                <a:highlight>
                  <a:srgbClr val="EFEFEF"/>
                </a:highlight>
                <a:latin typeface="Courier New"/>
                <a:ea typeface="Courier New"/>
                <a:cs typeface="Courier New"/>
                <a:sym typeface="Courier New"/>
              </a:rPr>
              <a:t>member_list: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if membr["group"] == group_rec:</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mem_dict["person_name"]  = membr["person_name"]</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mem_dict</a:t>
            </a:r>
            <a:r>
              <a:rPr lang="en" sz="1200">
                <a:solidFill>
                  <a:schemeClr val="lt1"/>
                </a:solidFill>
                <a:highlight>
                  <a:srgbClr val="EFEFEF"/>
                </a:highlight>
                <a:latin typeface="Courier New"/>
                <a:ea typeface="Courier New"/>
                <a:cs typeface="Courier New"/>
                <a:sym typeface="Courier New"/>
              </a:rPr>
              <a:t>["email"] = membr["email"]</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a:t>
            </a:r>
            <a:r>
              <a:rPr b="1" lang="en" sz="1200">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a:t>
            </a:r>
            <a:r>
              <a:rPr lang="en" sz="1200">
                <a:solidFill>
                  <a:schemeClr val="lt1"/>
                </a:solidFill>
                <a:highlight>
                  <a:srgbClr val="EFEFEF"/>
                </a:highlight>
                <a:latin typeface="Courier New"/>
                <a:ea typeface="Courier New"/>
                <a:cs typeface="Courier New"/>
                <a:sym typeface="Courier New"/>
              </a:rPr>
              <a:t>mem_dict</a:t>
            </a:r>
            <a:r>
              <a:rPr lang="en" sz="1200">
                <a:solidFill>
                  <a:schemeClr val="lt1"/>
                </a:solidFill>
                <a:highlight>
                  <a:srgbClr val="EFEFEF"/>
                </a:highlight>
                <a:latin typeface="Courier New"/>
                <a:ea typeface="Courier New"/>
                <a:cs typeface="Courier New"/>
                <a:sym typeface="Courier New"/>
              </a:rPr>
              <a:t>.copy())</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return mem_list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000">
                <a:solidFill>
                  <a:schemeClr val="lt2"/>
                </a:solidFill>
                <a:highlight>
                  <a:schemeClr val="accent1"/>
                </a:highlight>
                <a:latin typeface="Courier New"/>
                <a:ea typeface="Courier New"/>
                <a:cs typeface="Courier New"/>
                <a:sym typeface="Courier New"/>
              </a:rPr>
              <a:t>        </a:t>
            </a:r>
            <a:endParaRPr b="1"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sz="1800">
                <a:solidFill>
                  <a:schemeClr val="lt1"/>
                </a:solidFill>
                <a:highlight>
                  <a:schemeClr val="accent1"/>
                </a:highlight>
                <a:latin typeface="Courier New"/>
                <a:ea typeface="Courier New"/>
                <a:cs typeface="Courier New"/>
                <a:sym typeface="Courier New"/>
              </a:rPr>
              <a:t>Function Call in Python Script: </a:t>
            </a:r>
            <a:br>
              <a:rPr b="1" lang="en" sz="800">
                <a:solidFill>
                  <a:schemeClr val="lt2"/>
                </a:solidFill>
                <a:highlight>
                  <a:schemeClr val="accent1"/>
                </a:highlight>
                <a:latin typeface="Courier New"/>
                <a:ea typeface="Courier New"/>
                <a:cs typeface="Courier New"/>
                <a:sym typeface="Courier New"/>
              </a:rPr>
            </a:br>
            <a:r>
              <a:rPr b="1" lang="en" sz="1200">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group_rec </a:t>
            </a:r>
            <a:r>
              <a:rPr b="1" lang="en" sz="1200">
                <a:solidFill>
                  <a:schemeClr val="lt1"/>
                </a:solidFill>
                <a:highlight>
                  <a:srgbClr val="EFEFEF"/>
                </a:highlight>
                <a:latin typeface="Courier New"/>
                <a:ea typeface="Courier New"/>
                <a:cs typeface="Courier New"/>
                <a:sym typeface="Courier New"/>
              </a:rPr>
              <a:t>in group_list</a:t>
            </a:r>
            <a:r>
              <a:rPr lang="en" sz="1200">
                <a:solidFill>
                  <a:schemeClr val="lt1"/>
                </a:solidFill>
                <a:highlight>
                  <a:srgbClr val="EFEFEF"/>
                </a:highlight>
                <a:latin typeface="Courier New"/>
                <a:ea typeface="Courier New"/>
                <a:cs typeface="Courier New"/>
                <a:sym typeface="Courier New"/>
              </a:rPr>
              <a:t>:</a:t>
            </a:r>
            <a:br>
              <a:rPr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    all_members = </a:t>
            </a:r>
            <a:r>
              <a:rPr b="1" lang="en" sz="1200">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br>
              <a:rPr lang="en" sz="1000">
                <a:solidFill>
                  <a:schemeClr val="lt1"/>
                </a:solidFill>
                <a:highlight>
                  <a:srgbClr val="EFEFEF"/>
                </a:highlight>
                <a:latin typeface="Courier New"/>
                <a:ea typeface="Courier New"/>
                <a:cs typeface="Courier New"/>
                <a:sym typeface="Courier New"/>
              </a:rPr>
            </a:br>
            <a:endParaRPr sz="1000">
              <a:solidFill>
                <a:schemeClr val="lt1"/>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rPr b="1" lang="en" sz="1900">
                <a:solidFill>
                  <a:schemeClr val="lt1"/>
                </a:solidFill>
                <a:highlight>
                  <a:schemeClr val="accent1"/>
                </a:highlight>
                <a:latin typeface="Courier New"/>
                <a:ea typeface="Courier New"/>
                <a:cs typeface="Courier New"/>
                <a:sym typeface="Courier New"/>
              </a:rPr>
              <a:t>Result Example</a:t>
            </a:r>
            <a:br>
              <a:rPr lang="en" sz="1000">
                <a:solidFill>
                  <a:schemeClr val="lt2"/>
                </a:solidFill>
                <a:highlight>
                  <a:schemeClr val="accent1"/>
                </a:highlight>
              </a:rPr>
            </a:br>
            <a:r>
              <a:rPr lang="en" sz="1000">
                <a:solidFill>
                  <a:schemeClr val="lt2"/>
                </a:solidFill>
                <a:highlight>
                  <a:schemeClr val="accent1"/>
                </a:highlight>
                <a:latin typeface="Courier New"/>
                <a:ea typeface="Courier New"/>
                <a:cs typeface="Courier New"/>
                <a:sym typeface="Courier New"/>
              </a:rPr>
              <a:t>{</a:t>
            </a:r>
            <a:r>
              <a:rPr b="1" lang="en" sz="1000">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 {'group_name': 'GROUP_ALPHA', 'members': [{'person_name': 'Vincent Cassata', 'email': 'vincent.cassata@student.bxl.be'}, {'person_name': 'Giovanni Di Tulio', 'email': 'Giovanni.ditullio@student.bxl.be'}, ...</a:t>
            </a:r>
            <a:endParaRPr sz="10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br>
              <a:rPr lang="en" sz="10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36" name="Shape 436"/>
        <p:cNvGrpSpPr/>
        <p:nvPr/>
      </p:nvGrpSpPr>
      <p:grpSpPr>
        <a:xfrm>
          <a:off x="0" y="0"/>
          <a:ext cx="0" cy="0"/>
          <a:chOff x="0" y="0"/>
          <a:chExt cx="0" cy="0"/>
        </a:xfrm>
      </p:grpSpPr>
      <p:sp>
        <p:nvSpPr>
          <p:cNvPr id="437" name="Google Shape;437;p7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6: Run main() function</a:t>
            </a:r>
            <a:endParaRPr/>
          </a:p>
        </p:txBody>
      </p:sp>
      <p:sp>
        <p:nvSpPr>
          <p:cNvPr id="438" name="Google Shape;438;p70"/>
          <p:cNvSpPr txBox="1"/>
          <p:nvPr>
            <p:ph idx="1" type="body"/>
          </p:nvPr>
        </p:nvSpPr>
        <p:spPr>
          <a:xfrm>
            <a:off x="311700" y="1152475"/>
            <a:ext cx="8709900" cy="38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calling functions creating data structure</a:t>
            </a:r>
            <a:endParaRPr>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2"/>
                </a:solidFill>
                <a:highlight>
                  <a:srgbClr val="FF9900"/>
                </a:highlight>
                <a:latin typeface="Courier New"/>
                <a:ea typeface="Courier New"/>
                <a:cs typeface="Courier New"/>
                <a:sym typeface="Courier New"/>
              </a:rPr>
              <a:t>def main():</a:t>
            </a:r>
            <a:endParaRPr b="1" sz="1200">
              <a:solidFill>
                <a:schemeClr val="lt2"/>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member_list = </a:t>
            </a:r>
            <a:r>
              <a:rPr b="1" lang="en" sz="1200">
                <a:solidFill>
                  <a:schemeClr val="lt1"/>
                </a:solidFill>
                <a:highlight>
                  <a:srgbClr val="EFEFEF"/>
                </a:highlight>
                <a:latin typeface="Courier New"/>
                <a:ea typeface="Courier New"/>
                <a:cs typeface="Courier New"/>
                <a:sym typeface="Courier New"/>
              </a:rPr>
              <a:t>find_all_persons_and_groups</a:t>
            </a:r>
            <a:r>
              <a:rPr lang="en" sz="1200">
                <a:solidFill>
                  <a:schemeClr val="lt1"/>
                </a:solidFill>
                <a:highlight>
                  <a:srgbClr val="EFEFEF"/>
                </a:highlight>
                <a:latin typeface="Courier New"/>
                <a:ea typeface="Courier New"/>
                <a:cs typeface="Courier New"/>
                <a:sym typeface="Courier New"/>
              </a:rPr>
              <a:t>("webex_groups.xlsx")</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group_list  = </a:t>
            </a:r>
            <a:r>
              <a:rPr b="1" lang="en" sz="1200">
                <a:solidFill>
                  <a:schemeClr val="lt1"/>
                </a:solidFill>
                <a:highlight>
                  <a:srgbClr val="EFEFEF"/>
                </a:highlight>
                <a:latin typeface="Courier New"/>
                <a:ea typeface="Courier New"/>
                <a:cs typeface="Courier New"/>
                <a:sym typeface="Courier New"/>
              </a:rPr>
              <a:t>make_list_of_groups</a:t>
            </a:r>
            <a:r>
              <a:rPr lang="en" sz="1200">
                <a:solidFill>
                  <a:schemeClr val="lt1"/>
                </a:solidFill>
                <a:highlight>
                  <a:srgbClr val="EFEFEF"/>
                </a:highlight>
                <a:latin typeface="Courier New"/>
                <a:ea typeface="Courier New"/>
                <a:cs typeface="Courier New"/>
                <a:sym typeface="Courier New"/>
              </a:rPr>
              <a:t>(member_list)  </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all_members = []</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for </a:t>
            </a:r>
            <a:r>
              <a:rPr b="1" lang="en" sz="1200">
                <a:solidFill>
                  <a:schemeClr val="lt1"/>
                </a:solidFill>
                <a:highlight>
                  <a:srgbClr val="EFEFEF"/>
                </a:highlight>
                <a:latin typeface="Courier New"/>
                <a:ea typeface="Courier New"/>
                <a:cs typeface="Courier New"/>
                <a:sym typeface="Courier New"/>
              </a:rPr>
              <a:t>group_rec </a:t>
            </a:r>
            <a:r>
              <a:rPr lang="en" sz="1200">
                <a:solidFill>
                  <a:schemeClr val="lt1"/>
                </a:solidFill>
                <a:highlight>
                  <a:srgbClr val="EFEFEF"/>
                </a:highlight>
                <a:latin typeface="Courier New"/>
                <a:ea typeface="Courier New"/>
                <a:cs typeface="Courier New"/>
                <a:sym typeface="Courier New"/>
              </a:rPr>
              <a:t>in group_list: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all_members </a:t>
            </a:r>
            <a:r>
              <a:rPr lang="en" sz="1200">
                <a:solidFill>
                  <a:schemeClr val="lt1"/>
                </a:solidFill>
                <a:highlight>
                  <a:srgbClr val="EFEFEF"/>
                </a:highlight>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group_dict["group"] = </a:t>
            </a:r>
            <a:r>
              <a:rPr lang="en" sz="1200">
                <a:solidFill>
                  <a:schemeClr val="lt1"/>
                </a:solidFill>
                <a:highlight>
                  <a:srgbClr val="FFFF00"/>
                </a:highlight>
                <a:latin typeface="Courier New"/>
                <a:ea typeface="Courier New"/>
                <a:cs typeface="Courier New"/>
                <a:sym typeface="Courier New"/>
              </a:rPr>
              <a:t>{ "group": {"group_name": </a:t>
            </a:r>
            <a:r>
              <a:rPr b="1" lang="en" sz="1200">
                <a:solidFill>
                  <a:schemeClr val="lt1"/>
                </a:solidFill>
                <a:highlight>
                  <a:srgbClr val="FFFF00"/>
                </a:highlight>
                <a:latin typeface="Courier New"/>
                <a:ea typeface="Courier New"/>
                <a:cs typeface="Courier New"/>
                <a:sym typeface="Courier New"/>
              </a:rPr>
              <a:t>group_rec</a:t>
            </a:r>
            <a:r>
              <a:rPr lang="en" sz="1200">
                <a:solidFill>
                  <a:schemeClr val="lt1"/>
                </a:solidFill>
                <a:highlight>
                  <a:srgbClr val="FFFF00"/>
                </a:highlight>
                <a:latin typeface="Courier New"/>
                <a:ea typeface="Courier New"/>
                <a:cs typeface="Courier New"/>
                <a:sym typeface="Courier New"/>
              </a:rPr>
              <a:t>, "members": </a:t>
            </a:r>
            <a:r>
              <a:rPr b="1" lang="en" sz="1200">
                <a:solidFill>
                  <a:schemeClr val="lt1"/>
                </a:solidFill>
                <a:highlight>
                  <a:srgbClr val="FFFF00"/>
                </a:highlight>
                <a:latin typeface="Courier New"/>
                <a:ea typeface="Courier New"/>
                <a:cs typeface="Courier New"/>
                <a:sym typeface="Courier New"/>
              </a:rPr>
              <a:t>all_members </a:t>
            </a:r>
            <a:r>
              <a:rPr lang="en" sz="1200">
                <a:solidFill>
                  <a:schemeClr val="lt1"/>
                </a:solidFill>
                <a:highlight>
                  <a:srgbClr val="FFFF00"/>
                </a:highlight>
                <a:latin typeface="Courier New"/>
                <a:ea typeface="Courier New"/>
                <a:cs typeface="Courier New"/>
                <a:sym typeface="Courier New"/>
              </a:rPr>
              <a:t>}}</a:t>
            </a:r>
            <a:r>
              <a:rPr lang="en" sz="1200">
                <a:solidFill>
                  <a:schemeClr val="accent5"/>
                </a:solidFill>
                <a:highlight>
                  <a:schemeClr val="accent1"/>
                </a:highlight>
                <a:latin typeface="Courier New"/>
                <a:ea typeface="Courier New"/>
                <a:cs typeface="Courier New"/>
                <a:sym typeface="Courier New"/>
              </a:rPr>
              <a:t> </a:t>
            </a:r>
            <a:endParaRPr sz="1200">
              <a:solidFill>
                <a:schemeClr val="accent5"/>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groups_struc["groups"].</a:t>
            </a:r>
            <a:r>
              <a:rPr b="1" lang="en" sz="1200">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(group_dict["group"])</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js_groups = json</a:t>
            </a:r>
            <a:r>
              <a:rPr b="1" lang="en" sz="1200">
                <a:solidFill>
                  <a:schemeClr val="lt1"/>
                </a:solidFill>
                <a:highlight>
                  <a:srgbClr val="EFEFEF"/>
                </a:highlight>
                <a:latin typeface="Courier New"/>
                <a:ea typeface="Courier New"/>
                <a:cs typeface="Courier New"/>
                <a:sym typeface="Courier New"/>
              </a:rPr>
              <a:t>.dumps</a:t>
            </a:r>
            <a:r>
              <a:rPr lang="en" sz="1200">
                <a:solidFill>
                  <a:schemeClr val="lt1"/>
                </a:solidFill>
                <a:highlight>
                  <a:srgbClr val="EFEFEF"/>
                </a:highlight>
                <a:latin typeface="Courier New"/>
                <a:ea typeface="Courier New"/>
                <a:cs typeface="Courier New"/>
                <a:sym typeface="Courier New"/>
              </a:rPr>
              <a:t>(groups_struc)</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000">
                <a:solidFill>
                  <a:schemeClr val="lt1"/>
                </a:solidFill>
                <a:highlight>
                  <a:schemeClr val="accent1"/>
                </a:highlight>
                <a:latin typeface="Courier New"/>
                <a:ea typeface="Courier New"/>
                <a:cs typeface="Courier New"/>
                <a:sym typeface="Courier New"/>
              </a:rPr>
              <a:t>       </a:t>
            </a:r>
            <a:endParaRPr b="1" sz="10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sz="1800">
                <a:solidFill>
                  <a:schemeClr val="lt1"/>
                </a:solidFill>
                <a:highlight>
                  <a:schemeClr val="accent1"/>
                </a:highlight>
                <a:latin typeface="Courier New"/>
                <a:ea typeface="Courier New"/>
                <a:cs typeface="Courier New"/>
                <a:sym typeface="Courier New"/>
              </a:rPr>
              <a:t>Function Call in Python Script</a:t>
            </a:r>
            <a:br>
              <a:rPr b="1" lang="en" sz="1200">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 execute main() when called directly        </a:t>
            </a:r>
            <a:br>
              <a:rPr b="1" lang="en" sz="1200">
                <a:solidFill>
                  <a:schemeClr val="lt2"/>
                </a:solidFill>
                <a:highlight>
                  <a:schemeClr val="accent1"/>
                </a:highlight>
                <a:latin typeface="Courier New"/>
                <a:ea typeface="Courier New"/>
                <a:cs typeface="Courier New"/>
                <a:sym typeface="Courier New"/>
              </a:rPr>
            </a:br>
            <a:r>
              <a:rPr b="1" lang="en" sz="1200">
                <a:solidFill>
                  <a:schemeClr val="lt2"/>
                </a:solidFill>
                <a:highlight>
                  <a:schemeClr val="accent1"/>
                </a:highlight>
                <a:latin typeface="Courier New"/>
                <a:ea typeface="Courier New"/>
                <a:cs typeface="Courier New"/>
                <a:sym typeface="Courier New"/>
              </a:rPr>
              <a:t>if __name__ == '__main__':</a:t>
            </a:r>
            <a:br>
              <a:rPr b="1" lang="en" sz="1200">
                <a:solidFill>
                  <a:schemeClr val="lt2"/>
                </a:solidFill>
                <a:highlight>
                  <a:schemeClr val="accent1"/>
                </a:highlight>
                <a:latin typeface="Courier New"/>
                <a:ea typeface="Courier New"/>
                <a:cs typeface="Courier New"/>
                <a:sym typeface="Courier New"/>
              </a:rPr>
            </a:br>
            <a:r>
              <a:rPr b="1"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rgbClr val="FF9900"/>
                </a:highlight>
                <a:latin typeface="Courier New"/>
                <a:ea typeface="Courier New"/>
                <a:cs typeface="Courier New"/>
                <a:sym typeface="Courier New"/>
              </a:rPr>
              <a:t>main()</a:t>
            </a:r>
            <a:endParaRPr b="1" sz="1200">
              <a:solidFill>
                <a:schemeClr val="lt2"/>
              </a:solidFill>
              <a:highlight>
                <a:srgbClr val="FF9900"/>
              </a:highlight>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lt1"/>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r>
              <a:rPr b="1" lang="en" sz="1800">
                <a:solidFill>
                  <a:schemeClr val="lt1"/>
                </a:solidFill>
                <a:highlight>
                  <a:schemeClr val="accent1"/>
                </a:highlight>
                <a:latin typeface="Courier New"/>
                <a:ea typeface="Courier New"/>
                <a:cs typeface="Courier New"/>
                <a:sym typeface="Courier New"/>
              </a:rPr>
              <a:t>Result Example</a:t>
            </a:r>
            <a:br>
              <a:rPr lang="en" sz="1200">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see next slide</a:t>
            </a:r>
            <a:endParaRPr sz="12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None/>
            </a:pPr>
            <a:br>
              <a:rPr lang="en" sz="1000">
                <a:solidFill>
                  <a:schemeClr val="lt1"/>
                </a:solidFill>
                <a:highlight>
                  <a:schemeClr val="accent1"/>
                </a:highlight>
                <a:latin typeface="Courier New"/>
                <a:ea typeface="Courier New"/>
                <a:cs typeface="Courier New"/>
                <a:sym typeface="Courier New"/>
              </a:rPr>
            </a:br>
            <a:endParaRPr sz="10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7: Verify or Validate Results (RAW)</a:t>
            </a:r>
            <a:endParaRPr/>
          </a:p>
        </p:txBody>
      </p:sp>
      <p:sp>
        <p:nvSpPr>
          <p:cNvPr id="444" name="Google Shape;444;p71"/>
          <p:cNvSpPr txBox="1"/>
          <p:nvPr>
            <p:ph idx="1" type="body"/>
          </p:nvPr>
        </p:nvSpPr>
        <p:spPr>
          <a:xfrm>
            <a:off x="311700" y="1152475"/>
            <a:ext cx="8640300" cy="37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b="1" lang="en" sz="1200">
                <a:solidFill>
                  <a:schemeClr val="lt1"/>
                </a:solidFill>
                <a:highlight>
                  <a:schemeClr val="lt2"/>
                </a:highlight>
                <a:latin typeface="Courier New"/>
                <a:ea typeface="Courier New"/>
                <a:cs typeface="Courier New"/>
                <a:sym typeface="Courier New"/>
              </a:rPr>
              <a:t>groups</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"GROUP_ALPHA", "</a:t>
            </a:r>
            <a:r>
              <a:rPr b="1" lang="en" sz="1200">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"Vincent Cassata", "email": "vincent.cassata@student.bxl.be"}, {"person_name": "Giovanni Di Tulio", "email": "Giovanni.ditullio@student.bxl.be"}, {"person_name": "Milan Vandevelde", "email": "milan.vandevelde@student.bxl.be"}, {"person_name": "Tomas Vertessen", "email": "tomas.vertessen@student.bxl.be"}, {"person_name": "Mehdi Dahli", "email": "mehdi.dahli@student.bxl.be"}]}}, {"</a:t>
            </a:r>
            <a:r>
              <a:rPr b="1" lang="en" sz="1200">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"GROUP_KAPPA", "</a:t>
            </a:r>
            <a:r>
              <a:rPr b="1" lang="en" sz="1200">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"Ur Salangpour", "email": "ur.salangpour@student.bxl.be"}, {"person_name": "Mon Gallin", "email": "mon.gallin@student.bxl.be"}, {"person_name": "Artur Ikiya", "email": "artur.lkiya@student.bxl.be"}, {"person_name": "Bram Vanbever", "email": "bram.vanbever@student.bxl.be"}, {"person_name": "JR Ibara", "email": "jr.ibara@student.bxl.be"}]}}, {"</a:t>
            </a:r>
            <a:r>
              <a:rPr b="1" lang="en" sz="1200">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b="1" lang="en" sz="1200">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"GROUP_DELTA", "</a:t>
            </a:r>
            <a:r>
              <a:rPr b="1" lang="en" sz="1200">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"Jona Ferbiest", "email": "jona.ferbiest@student.bxl.be"}, {"person_name": "Bart Siperius", "email": "bart.siperius@student.bxl.be"}, {"person_name": "Joren Huysegoms", "email": "joren.huysegoms2@student.bxl.be"}, {"person_name": "Sam Bulduk", "email": "sam.bulduk@student.bxl.be"}, {"person_name": "Ferre Van Malder", "email": "ferre.vanmalder@student.bxl.be"}, {"person_name": "Mikail Defossez", "email": "mikail.defossez@student.bxl.be"}]}}]}</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1 - Step 7b: Verify or Validate Results (Tree)</a:t>
            </a:r>
            <a:endParaRPr/>
          </a:p>
        </p:txBody>
      </p:sp>
      <p:sp>
        <p:nvSpPr>
          <p:cNvPr id="450" name="Google Shape;450;p72"/>
          <p:cNvSpPr txBox="1"/>
          <p:nvPr>
            <p:ph idx="1" type="body"/>
          </p:nvPr>
        </p:nvSpPr>
        <p:spPr>
          <a:xfrm>
            <a:off x="311700" y="1017725"/>
            <a:ext cx="8640300" cy="406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highlight>
                  <a:schemeClr val="accent1"/>
                </a:highlight>
                <a:latin typeface="Courier New"/>
                <a:ea typeface="Courier New"/>
                <a:cs typeface="Courier New"/>
                <a:sym typeface="Courier New"/>
              </a:rPr>
              <a:t>{</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groups</a:t>
            </a: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FFFF00"/>
                </a:highlight>
                <a:latin typeface="Courier New"/>
                <a:ea typeface="Courier New"/>
                <a:cs typeface="Courier New"/>
                <a:sym typeface="Courier New"/>
              </a:rPr>
              <a:t>group</a:t>
            </a: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FFFF00"/>
                </a:highlight>
                <a:latin typeface="Courier New"/>
                <a:ea typeface="Courier New"/>
                <a:cs typeface="Courier New"/>
                <a:sym typeface="Courier New"/>
              </a:rPr>
              <a:t>group_name</a:t>
            </a:r>
            <a:r>
              <a:rPr b="1" lang="en">
                <a:solidFill>
                  <a:schemeClr val="lt1"/>
                </a:solidFill>
                <a:highlight>
                  <a:schemeClr val="accent1"/>
                </a:highlight>
                <a:latin typeface="Courier New"/>
                <a:ea typeface="Courier New"/>
                <a:cs typeface="Courier New"/>
                <a:sym typeface="Courier New"/>
              </a:rPr>
              <a:t>": "GROUP_ALPHA",</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2"/>
                </a:solidFill>
                <a:highlight>
                  <a:schemeClr val="accent5"/>
                </a:highlight>
                <a:latin typeface="Courier New"/>
                <a:ea typeface="Courier New"/>
                <a:cs typeface="Courier New"/>
                <a:sym typeface="Courier New"/>
              </a:rPr>
              <a:t>members</a:t>
            </a: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person_name</a:t>
            </a:r>
            <a:r>
              <a:rPr b="1" lang="en">
                <a:solidFill>
                  <a:schemeClr val="lt1"/>
                </a:solidFill>
                <a:highlight>
                  <a:schemeClr val="accent1"/>
                </a:highlight>
                <a:latin typeface="Courier New"/>
                <a:ea typeface="Courier New"/>
                <a:cs typeface="Courier New"/>
                <a:sym typeface="Courier New"/>
              </a:rPr>
              <a:t>": "Vincent Cassata",</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email</a:t>
            </a:r>
            <a:r>
              <a:rPr b="1" lang="en">
                <a:solidFill>
                  <a:schemeClr val="lt1"/>
                </a:solidFill>
                <a:highlight>
                  <a:schemeClr val="accent1"/>
                </a:highlight>
                <a:latin typeface="Courier New"/>
                <a:ea typeface="Courier New"/>
                <a:cs typeface="Courier New"/>
                <a:sym typeface="Courier New"/>
              </a:rPr>
              <a:t>": "</a:t>
            </a:r>
            <a:r>
              <a:rPr b="1" lang="en" u="sng">
                <a:solidFill>
                  <a:schemeClr val="lt1"/>
                </a:solidFill>
                <a:highlight>
                  <a:schemeClr val="accent1"/>
                </a:highlight>
                <a:latin typeface="Courier New"/>
                <a:ea typeface="Courier New"/>
                <a:cs typeface="Courier New"/>
                <a:sym typeface="Courier New"/>
                <a:hlinkClick r:id="rId3">
                  <a:extLst>
                    <a:ext uri="{A12FA001-AC4F-418D-AE19-62706E023703}">
                      <ahyp:hlinkClr val="tx"/>
                    </a:ext>
                  </a:extLst>
                </a:hlinkClick>
              </a:rPr>
              <a:t>vincent.cassata@student.bxl.be</a:t>
            </a:r>
            <a:r>
              <a:rPr b="1" lang="en">
                <a:solidFill>
                  <a:schemeClr val="lt1"/>
                </a:solidFill>
                <a:highlight>
                  <a:schemeClr val="accent1"/>
                </a:highlight>
                <a:latin typeface="Courier New"/>
                <a:ea typeface="Courier New"/>
                <a:cs typeface="Courier New"/>
                <a:sym typeface="Courier New"/>
              </a:rPr>
              <a:t>"</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person_name</a:t>
            </a:r>
            <a:r>
              <a:rPr b="1" lang="en">
                <a:solidFill>
                  <a:schemeClr val="lt1"/>
                </a:solidFill>
                <a:highlight>
                  <a:schemeClr val="accent1"/>
                </a:highlight>
                <a:latin typeface="Courier New"/>
                <a:ea typeface="Courier New"/>
                <a:cs typeface="Courier New"/>
                <a:sym typeface="Courier New"/>
              </a:rPr>
              <a:t>": "Giovanni Di Tulio",</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email</a:t>
            </a:r>
            <a:r>
              <a:rPr b="1" lang="en">
                <a:solidFill>
                  <a:schemeClr val="lt1"/>
                </a:solidFill>
                <a:highlight>
                  <a:schemeClr val="accent1"/>
                </a:highlight>
                <a:latin typeface="Courier New"/>
                <a:ea typeface="Courier New"/>
                <a:cs typeface="Courier New"/>
                <a:sym typeface="Courier New"/>
              </a:rPr>
              <a:t>": "</a:t>
            </a:r>
            <a:r>
              <a:rPr b="1" lang="en" u="sng">
                <a:solidFill>
                  <a:schemeClr val="lt1"/>
                </a:solidFill>
                <a:highlight>
                  <a:schemeClr val="accent1"/>
                </a:highlight>
                <a:latin typeface="Courier New"/>
                <a:ea typeface="Courier New"/>
                <a:cs typeface="Courier New"/>
                <a:sym typeface="Courier New"/>
                <a:hlinkClick r:id="rId4">
                  <a:extLst>
                    <a:ext uri="{A12FA001-AC4F-418D-AE19-62706E023703}">
                      <ahyp:hlinkClr val="tx"/>
                    </a:ext>
                  </a:extLst>
                </a:hlinkClick>
              </a:rPr>
              <a:t>Giovanni.ditullio@student.bxl.be</a:t>
            </a:r>
            <a:r>
              <a:rPr b="1" lang="en">
                <a:solidFill>
                  <a:schemeClr val="lt1"/>
                </a:solidFill>
                <a:highlight>
                  <a:schemeClr val="accent1"/>
                </a:highlight>
                <a:latin typeface="Courier New"/>
                <a:ea typeface="Courier New"/>
                <a:cs typeface="Courier New"/>
                <a:sym typeface="Courier New"/>
              </a:rPr>
              <a:t>"</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person_name</a:t>
            </a:r>
            <a:r>
              <a:rPr b="1" lang="en">
                <a:solidFill>
                  <a:schemeClr val="lt1"/>
                </a:solidFill>
                <a:highlight>
                  <a:schemeClr val="accent1"/>
                </a:highlight>
                <a:latin typeface="Courier New"/>
                <a:ea typeface="Courier New"/>
                <a:cs typeface="Courier New"/>
                <a:sym typeface="Courier New"/>
              </a:rPr>
              <a:t>": "Milan Vandevelde",</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rgbClr val="EFEFEF"/>
                </a:highlight>
                <a:latin typeface="Courier New"/>
                <a:ea typeface="Courier New"/>
                <a:cs typeface="Courier New"/>
                <a:sym typeface="Courier New"/>
              </a:rPr>
              <a:t>email</a:t>
            </a:r>
            <a:r>
              <a:rPr b="1" lang="en">
                <a:solidFill>
                  <a:schemeClr val="lt1"/>
                </a:solidFill>
                <a:highlight>
                  <a:schemeClr val="accent1"/>
                </a:highlight>
                <a:latin typeface="Courier New"/>
                <a:ea typeface="Courier New"/>
                <a:cs typeface="Courier New"/>
                <a:sym typeface="Courier New"/>
              </a:rPr>
              <a:t>": "</a:t>
            </a:r>
            <a:r>
              <a:rPr b="1" lang="en" u="sng">
                <a:solidFill>
                  <a:schemeClr val="lt1"/>
                </a:solidFill>
                <a:highlight>
                  <a:schemeClr val="accent1"/>
                </a:highlight>
                <a:latin typeface="Courier New"/>
                <a:ea typeface="Courier New"/>
                <a:cs typeface="Courier New"/>
                <a:sym typeface="Courier New"/>
                <a:hlinkClick r:id="rId5">
                  <a:extLst>
                    <a:ext uri="{A12FA001-AC4F-418D-AE19-62706E023703}">
                      <ahyp:hlinkClr val="tx"/>
                    </a:ext>
                  </a:extLst>
                </a:hlinkClick>
              </a:rPr>
              <a:t>milan.vandevelde@student.bxl.be</a:t>
            </a:r>
            <a:r>
              <a:rPr b="1" lang="en">
                <a:solidFill>
                  <a:schemeClr val="lt1"/>
                </a:solidFill>
                <a:highlight>
                  <a:schemeClr val="accent1"/>
                </a:highlight>
                <a:latin typeface="Courier New"/>
                <a:ea typeface="Courier New"/>
                <a:cs typeface="Courier New"/>
                <a:sym typeface="Courier New"/>
              </a:rPr>
              <a:t>"</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r>
              <a:rPr b="1" lang="en">
                <a:solidFill>
                  <a:schemeClr val="lt1"/>
                </a:solidFill>
                <a:highlight>
                  <a:schemeClr val="accent1"/>
                </a:highlight>
                <a:latin typeface="Courier New"/>
                <a:ea typeface="Courier New"/>
                <a:cs typeface="Courier New"/>
                <a:sym typeface="Courier New"/>
              </a:rPr>
              <a:t>					},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br>
              <a:rPr b="1" lang="en">
                <a:solidFill>
                  <a:schemeClr val="lt1"/>
                </a:solidFill>
                <a:highlight>
                  <a:schemeClr val="accent1"/>
                </a:highlight>
                <a:latin typeface="Courier New"/>
                <a:ea typeface="Courier New"/>
                <a:cs typeface="Courier New"/>
                <a:sym typeface="Courier New"/>
              </a:rPr>
            </a:br>
            <a:r>
              <a:rPr b="1" lang="en">
                <a:solidFill>
                  <a:schemeClr val="lt1"/>
                </a:solidFill>
                <a:highlight>
                  <a:schemeClr val="accent1"/>
                </a:highlight>
                <a:latin typeface="Courier New"/>
                <a:ea typeface="Courier New"/>
                <a:cs typeface="Courier New"/>
                <a:sym typeface="Courier New"/>
              </a:rPr>
              <a:t>				}</a:t>
            </a:r>
            <a:endParaRPr b="1" sz="17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4" name="Shape 454"/>
        <p:cNvGrpSpPr/>
        <p:nvPr/>
      </p:nvGrpSpPr>
      <p:grpSpPr>
        <a:xfrm>
          <a:off x="0" y="0"/>
          <a:ext cx="0" cy="0"/>
          <a:chOff x="0" y="0"/>
          <a:chExt cx="0" cy="0"/>
        </a:xfrm>
      </p:grpSpPr>
      <p:sp>
        <p:nvSpPr>
          <p:cNvPr id="455" name="Google Shape;455;p7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2 - </a:t>
            </a:r>
            <a:r>
              <a:rPr lang="en"/>
              <a:t>Source Spreadsheet Network Devices</a:t>
            </a:r>
            <a:endParaRPr/>
          </a:p>
        </p:txBody>
      </p:sp>
      <p:pic>
        <p:nvPicPr>
          <p:cNvPr id="456" name="Google Shape;456;p73"/>
          <p:cNvPicPr preferRelativeResize="0"/>
          <p:nvPr/>
        </p:nvPicPr>
        <p:blipFill>
          <a:blip r:embed="rId3">
            <a:alphaModFix/>
          </a:blip>
          <a:stretch>
            <a:fillRect/>
          </a:stretch>
        </p:blipFill>
        <p:spPr>
          <a:xfrm>
            <a:off x="311700" y="1372525"/>
            <a:ext cx="4933950" cy="3190875"/>
          </a:xfrm>
          <a:prstGeom prst="rect">
            <a:avLst/>
          </a:prstGeom>
          <a:noFill/>
          <a:ln>
            <a:noFill/>
          </a:ln>
        </p:spPr>
      </p:pic>
      <p:sp>
        <p:nvSpPr>
          <p:cNvPr id="457" name="Google Shape;457;p73"/>
          <p:cNvSpPr txBox="1"/>
          <p:nvPr/>
        </p:nvSpPr>
        <p:spPr>
          <a:xfrm>
            <a:off x="5415675" y="1201750"/>
            <a:ext cx="36360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highlight>
                  <a:schemeClr val="accent5"/>
                </a:highlight>
              </a:rPr>
              <a:t>Business Context</a:t>
            </a:r>
            <a:br>
              <a:rPr lang="en">
                <a:solidFill>
                  <a:schemeClr val="lt2"/>
                </a:solidFill>
                <a:highlight>
                  <a:schemeClr val="accent1"/>
                </a:highlight>
              </a:rPr>
            </a:br>
            <a:endParaRPr sz="1000">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This </a:t>
            </a:r>
            <a:r>
              <a:rPr b="1" lang="en">
                <a:solidFill>
                  <a:schemeClr val="lt2"/>
                </a:solidFill>
                <a:highlight>
                  <a:schemeClr val="accent1"/>
                </a:highlight>
              </a:rPr>
              <a:t>spreadsheet </a:t>
            </a:r>
            <a:r>
              <a:rPr lang="en">
                <a:solidFill>
                  <a:schemeClr val="lt2"/>
                </a:solidFill>
                <a:highlight>
                  <a:schemeClr val="accent1"/>
                </a:highlight>
              </a:rPr>
              <a:t>was created by IT staff and sent to the Networking Team.</a:t>
            </a:r>
            <a:endParaRPr>
              <a:solidFill>
                <a:schemeClr val="lt2"/>
              </a:solidFill>
              <a:highlight>
                <a:schemeClr val="accent1"/>
              </a:highlight>
            </a:endParaRPr>
          </a:p>
          <a:p>
            <a:pPr indent="0" lvl="0" marL="0" rtl="0" algn="l">
              <a:spcBef>
                <a:spcPts val="0"/>
              </a:spcBef>
              <a:spcAft>
                <a:spcPts val="0"/>
              </a:spcAft>
              <a:buNone/>
            </a:pPr>
            <a:r>
              <a:t/>
            </a:r>
            <a:endParaRPr>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There are eleven </a:t>
            </a:r>
            <a:r>
              <a:rPr b="1" lang="en">
                <a:solidFill>
                  <a:schemeClr val="lt2"/>
                </a:solidFill>
                <a:highlight>
                  <a:schemeClr val="accent1"/>
                </a:highlight>
              </a:rPr>
              <a:t>network devices </a:t>
            </a:r>
            <a:r>
              <a:rPr lang="en">
                <a:solidFill>
                  <a:schemeClr val="lt2"/>
                </a:solidFill>
                <a:highlight>
                  <a:schemeClr val="accent1"/>
                </a:highlight>
              </a:rPr>
              <a:t>that need to be configured with one or more interfaces and ip addresses.</a:t>
            </a:r>
            <a:endParaRPr>
              <a:solidFill>
                <a:schemeClr val="lt2"/>
              </a:solidFill>
              <a:highlight>
                <a:schemeClr val="accent1"/>
              </a:highlight>
            </a:endParaRPr>
          </a:p>
          <a:p>
            <a:pPr indent="0" lvl="0" marL="0" rtl="0" algn="l">
              <a:spcBef>
                <a:spcPts val="0"/>
              </a:spcBef>
              <a:spcAft>
                <a:spcPts val="0"/>
              </a:spcAft>
              <a:buNone/>
            </a:pPr>
            <a:r>
              <a:t/>
            </a:r>
            <a:endParaRPr>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 task is to transform the spreadsheet into J</a:t>
            </a:r>
            <a:r>
              <a:rPr b="1" lang="en">
                <a:solidFill>
                  <a:schemeClr val="lt2"/>
                </a:solidFill>
                <a:highlight>
                  <a:schemeClr val="accent1"/>
                </a:highlight>
              </a:rPr>
              <a:t>SON format</a:t>
            </a:r>
            <a:r>
              <a:rPr lang="en">
                <a:solidFill>
                  <a:schemeClr val="lt2"/>
                </a:solidFill>
                <a:highlight>
                  <a:schemeClr val="accent1"/>
                </a:highlight>
              </a:rPr>
              <a:t> and to transmit the resulting data to a network automation tool.</a:t>
            </a:r>
            <a:endParaRPr>
              <a:solidFill>
                <a:schemeClr val="lt2"/>
              </a:solidFill>
              <a:highlight>
                <a:schemeClr val="accent1"/>
              </a:highlight>
            </a:endParaRPr>
          </a:p>
          <a:p>
            <a:pPr indent="0" lvl="0" marL="0" rtl="0" algn="l">
              <a:spcBef>
                <a:spcPts val="0"/>
              </a:spcBef>
              <a:spcAft>
                <a:spcPts val="0"/>
              </a:spcAft>
              <a:buNone/>
            </a:pPr>
            <a:r>
              <a:t/>
            </a:r>
            <a:endParaRPr>
              <a:solidFill>
                <a:schemeClr val="lt2"/>
              </a:solidFill>
              <a:highlight>
                <a:schemeClr val="accent1"/>
              </a:highlight>
            </a:endParaRPr>
          </a:p>
          <a:p>
            <a:pPr indent="0" lvl="0" marL="0" rtl="0" algn="l">
              <a:spcBef>
                <a:spcPts val="0"/>
              </a:spcBef>
              <a:spcAft>
                <a:spcPts val="0"/>
              </a:spcAft>
              <a:buNone/>
            </a:pPr>
            <a:r>
              <a:rPr lang="en">
                <a:solidFill>
                  <a:schemeClr val="lt2"/>
                </a:solidFill>
                <a:highlight>
                  <a:schemeClr val="accent1"/>
                </a:highlight>
              </a:rPr>
              <a:t>The </a:t>
            </a:r>
            <a:r>
              <a:rPr b="1" lang="en">
                <a:solidFill>
                  <a:schemeClr val="lt2"/>
                </a:solidFill>
                <a:highlight>
                  <a:schemeClr val="accent1"/>
                </a:highlight>
              </a:rPr>
              <a:t>automation tool </a:t>
            </a:r>
            <a:r>
              <a:rPr lang="en">
                <a:solidFill>
                  <a:schemeClr val="lt2"/>
                </a:solidFill>
                <a:highlight>
                  <a:schemeClr val="accent1"/>
                </a:highlight>
              </a:rPr>
              <a:t>is able to accept and transform JSON data. </a:t>
            </a:r>
            <a:endParaRPr>
              <a:solidFill>
                <a:schemeClr val="lt2"/>
              </a:solidFill>
              <a:highlight>
                <a:schemeClr val="accen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1" name="Shape 461"/>
        <p:cNvGrpSpPr/>
        <p:nvPr/>
      </p:nvGrpSpPr>
      <p:grpSpPr>
        <a:xfrm>
          <a:off x="0" y="0"/>
          <a:ext cx="0" cy="0"/>
          <a:chOff x="0" y="0"/>
          <a:chExt cx="0" cy="0"/>
        </a:xfrm>
      </p:grpSpPr>
      <p:sp>
        <p:nvSpPr>
          <p:cNvPr id="462" name="Google Shape;462;p7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2 - Target Structure </a:t>
            </a:r>
            <a:r>
              <a:rPr lang="en"/>
              <a:t>Network Devices - 2 levels</a:t>
            </a:r>
            <a:endParaRPr/>
          </a:p>
        </p:txBody>
      </p:sp>
      <p:sp>
        <p:nvSpPr>
          <p:cNvPr id="463" name="Google Shape;463;p74"/>
          <p:cNvSpPr txBox="1"/>
          <p:nvPr>
            <p:ph idx="1" type="body"/>
          </p:nvPr>
        </p:nvSpPr>
        <p:spPr>
          <a:xfrm>
            <a:off x="311700" y="907275"/>
            <a:ext cx="8520600" cy="4236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rgbClr val="EFEFEF"/>
                </a:highlight>
                <a:latin typeface="Courier New"/>
                <a:ea typeface="Courier New"/>
                <a:cs typeface="Courier New"/>
                <a:sym typeface="Courier New"/>
              </a:rPr>
              <a:t>rack</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rgbClr val="00384E"/>
                </a:solidFill>
                <a:highlight>
                  <a:srgbClr val="FFFF00"/>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dev_name</a:t>
            </a:r>
            <a:r>
              <a:rPr lang="en" sz="1200">
                <a:solidFill>
                  <a:schemeClr val="lt2"/>
                </a:solidFill>
                <a:highlight>
                  <a:schemeClr val="accent1"/>
                </a:highlight>
                <a:latin typeface="Courier New"/>
                <a:ea typeface="Courier New"/>
                <a:cs typeface="Courier New"/>
                <a:sym typeface="Courier New"/>
              </a:rPr>
              <a:t>": "RTR1",</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2"/>
                </a:solidFill>
                <a:highlight>
                  <a:schemeClr val="accent1"/>
                </a:highlight>
                <a:latin typeface="Courier New"/>
                <a:ea typeface="Courier New"/>
                <a:cs typeface="Courier New"/>
                <a:sym typeface="Courier New"/>
              </a:rPr>
              <a:t>role</a:t>
            </a:r>
            <a:r>
              <a:rPr lang="en" sz="1200">
                <a:solidFill>
                  <a:schemeClr val="lt2"/>
                </a:solidFill>
                <a:highlight>
                  <a:schemeClr val="accent1"/>
                </a:highlight>
                <a:latin typeface="Courier New"/>
                <a:ea typeface="Courier New"/>
                <a:cs typeface="Courier New"/>
                <a:sym typeface="Courier New"/>
              </a:rPr>
              <a:t>": "router"</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5"/>
                </a:highlight>
                <a:latin typeface="Courier New"/>
                <a:ea typeface="Courier New"/>
                <a:cs typeface="Courier New"/>
                <a:sym typeface="Courier New"/>
              </a:rPr>
              <a:t>interfaces</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0",</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"192.0.2.254",</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1",</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"10.0.1.1",</a:t>
            </a:r>
            <a:endParaRPr sz="1200">
              <a:solidFill>
                <a:schemeClr val="lt2"/>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2",</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"10.0.2.1",</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b="1" lang="en" sz="1200">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400">
                <a:solidFill>
                  <a:schemeClr val="lt2"/>
                </a:solidFill>
                <a:highlight>
                  <a:schemeClr val="accent1"/>
                </a:highlight>
                <a:latin typeface="Courier New"/>
                <a:ea typeface="Courier New"/>
                <a:cs typeface="Courier New"/>
                <a:sym typeface="Courier New"/>
              </a:rPr>
              <a:t>	</a:t>
            </a: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lt1"/>
                </a:solidFill>
                <a:highlight>
                  <a:srgbClr val="EFEFEF"/>
                </a:highlight>
              </a:rPr>
              <a:t>=&gt; Develop a Python script based on the example explained in task 1.</a:t>
            </a:r>
            <a:endParaRPr b="1" i="1" sz="1000">
              <a:solidFill>
                <a:schemeClr val="lt1"/>
              </a:solidFill>
              <a:highlight>
                <a:srgbClr val="EFEFEF"/>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7" name="Shape 467"/>
        <p:cNvGrpSpPr/>
        <p:nvPr/>
      </p:nvGrpSpPr>
      <p:grpSpPr>
        <a:xfrm>
          <a:off x="0" y="0"/>
          <a:ext cx="0" cy="0"/>
          <a:chOff x="0" y="0"/>
          <a:chExt cx="0" cy="0"/>
        </a:xfrm>
      </p:grpSpPr>
      <p:sp>
        <p:nvSpPr>
          <p:cNvPr id="468" name="Google Shape;468;p7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Task 2 - Target Structure Network Devices - YANG</a:t>
            </a:r>
            <a:endParaRPr/>
          </a:p>
        </p:txBody>
      </p:sp>
      <p:sp>
        <p:nvSpPr>
          <p:cNvPr id="469" name="Google Shape;469;p75"/>
          <p:cNvSpPr txBox="1"/>
          <p:nvPr>
            <p:ph idx="1" type="body"/>
          </p:nvPr>
        </p:nvSpPr>
        <p:spPr>
          <a:xfrm>
            <a:off x="311700" y="928200"/>
            <a:ext cx="8520600" cy="417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highlight>
                  <a:schemeClr val="accent1"/>
                </a:highlight>
                <a:latin typeface="Courier New"/>
                <a:ea typeface="Courier New"/>
                <a:cs typeface="Courier New"/>
                <a:sym typeface="Courier New"/>
              </a:rPr>
              <a:t>{</a:t>
            </a:r>
            <a:r>
              <a:rPr b="1" lang="en"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latin typeface="Courier New"/>
                <a:ea typeface="Courier New"/>
                <a:cs typeface="Courier New"/>
                <a:sym typeface="Courier New"/>
              </a:rPr>
              <a:t>   </a:t>
            </a:r>
            <a:r>
              <a:rPr b="1" lang="en" sz="1000">
                <a:latin typeface="Courier New"/>
                <a:ea typeface="Courier New"/>
                <a:cs typeface="Courier New"/>
                <a:sym typeface="Courier New"/>
              </a:rPr>
              <a:t> </a:t>
            </a:r>
            <a:r>
              <a:rPr b="1" lang="en" sz="1000">
                <a:highlight>
                  <a:srgbClr val="FFFF00"/>
                </a:highlight>
                <a:latin typeface="Courier New"/>
                <a:ea typeface="Courier New"/>
                <a:cs typeface="Courier New"/>
                <a:sym typeface="Courier New"/>
              </a:rPr>
              <a:t>"ietf-interfaces:interfaces"</a:t>
            </a:r>
            <a:r>
              <a:rPr b="1" lang="en" sz="1000">
                <a:latin typeface="Courier New"/>
                <a:ea typeface="Courier New"/>
                <a:cs typeface="Courier New"/>
                <a:sym typeface="Courier New"/>
              </a:rPr>
              <a:t>: {</a:t>
            </a:r>
            <a:endParaRPr b="1" sz="1000">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t/>
            </a:r>
            <a:endParaRPr b="1" sz="3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800">
                <a:solidFill>
                  <a:schemeClr val="lt2"/>
                </a:solidFill>
                <a:latin typeface="Courier New"/>
                <a:ea typeface="Courier New"/>
                <a:cs typeface="Courier New"/>
                <a:sym typeface="Courier New"/>
              </a:rPr>
              <a:t>      "</a:t>
            </a:r>
            <a:r>
              <a:rPr b="1" lang="en" sz="800">
                <a:solidFill>
                  <a:schemeClr val="lt2"/>
                </a:solidFill>
                <a:highlight>
                  <a:srgbClr val="FF9900"/>
                </a:highlight>
                <a:latin typeface="Courier New"/>
                <a:ea typeface="Courier New"/>
                <a:cs typeface="Courier New"/>
                <a:sym typeface="Courier New"/>
              </a:rPr>
              <a:t>interface</a:t>
            </a:r>
            <a:r>
              <a:rPr b="1" lang="en" sz="800">
                <a:solidFill>
                  <a:schemeClr val="lt2"/>
                </a:solidFill>
                <a:latin typeface="Courier New"/>
                <a:ea typeface="Courier New"/>
                <a:cs typeface="Courier New"/>
                <a:sym typeface="Courier New"/>
              </a:rPr>
              <a:t>": </a:t>
            </a:r>
            <a:r>
              <a:rPr b="1" lang="en" sz="800">
                <a:solidFill>
                  <a:srgbClr val="004C69"/>
                </a:solidFill>
                <a:highlight>
                  <a:srgbClr val="38C6F4"/>
                </a:highlight>
                <a:latin typeface="Courier New"/>
                <a:ea typeface="Courier New"/>
                <a:cs typeface="Courier New"/>
                <a:sym typeface="Courier New"/>
              </a:rPr>
              <a:t>[{</a:t>
            </a:r>
            <a:br>
              <a:rPr b="1" lang="en" sz="1100">
                <a:solidFill>
                  <a:schemeClr val="lt2"/>
                </a:solidFill>
                <a:highlight>
                  <a:schemeClr val="accent1"/>
                </a:highlight>
                <a:latin typeface="Courier New"/>
                <a:ea typeface="Courier New"/>
                <a:cs typeface="Courier New"/>
                <a:sym typeface="Courier New"/>
              </a:rPr>
            </a:br>
            <a:endParaRPr b="1" sz="8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name</a:t>
            </a:r>
            <a:r>
              <a:rPr b="1" lang="en" sz="700">
                <a:solidFill>
                  <a:schemeClr val="lt2"/>
                </a:solidFill>
                <a:latin typeface="Courier New"/>
                <a:ea typeface="Courier New"/>
                <a:cs typeface="Courier New"/>
                <a:sym typeface="Courier New"/>
              </a:rPr>
              <a:t>": "GigabitEthernet1",</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description</a:t>
            </a:r>
            <a:r>
              <a:rPr b="1" lang="en" sz="700">
                <a:solidFill>
                  <a:schemeClr val="lt2"/>
                </a:solidFill>
                <a:latin typeface="Courier New"/>
                <a:ea typeface="Courier New"/>
                <a:cs typeface="Courier New"/>
                <a:sym typeface="Courier New"/>
              </a:rPr>
              <a:t>": "VBox",</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type</a:t>
            </a:r>
            <a:r>
              <a:rPr b="1" lang="en" sz="700">
                <a:solidFill>
                  <a:schemeClr val="lt2"/>
                </a:solidFill>
                <a:latin typeface="Courier New"/>
                <a:ea typeface="Courier New"/>
                <a:cs typeface="Courier New"/>
                <a:sym typeface="Courier New"/>
              </a:rPr>
              <a:t>": "iana-if-type:ethernetCsmacd",</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enabled</a:t>
            </a:r>
            <a:r>
              <a:rPr b="1" lang="en" sz="700">
                <a:solidFill>
                  <a:schemeClr val="lt2"/>
                </a:solidFill>
                <a:latin typeface="Courier New"/>
                <a:ea typeface="Courier New"/>
                <a:cs typeface="Courier New"/>
                <a:sym typeface="Courier New"/>
              </a:rPr>
              <a:t>": true,</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ietf-ip:ipv4</a:t>
            </a: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address</a:t>
            </a: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ip</a:t>
            </a:r>
            <a:r>
              <a:rPr b="1" lang="en" sz="700">
                <a:solidFill>
                  <a:schemeClr val="lt2"/>
                </a:solidFill>
                <a:latin typeface="Courier New"/>
                <a:ea typeface="Courier New"/>
                <a:cs typeface="Courier New"/>
                <a:sym typeface="Courier New"/>
              </a:rPr>
              <a:t>": "192.168.56.101",</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netmask</a:t>
            </a:r>
            <a:r>
              <a:rPr b="1" lang="en" sz="700">
                <a:solidFill>
                  <a:schemeClr val="lt2"/>
                </a:solidFill>
                <a:latin typeface="Courier New"/>
                <a:ea typeface="Courier New"/>
                <a:cs typeface="Courier New"/>
                <a:sym typeface="Courier New"/>
              </a:rPr>
              <a:t>": "255.255.255.0"</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ietf-ip:ipv6</a:t>
            </a: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"name": "Loopback9",</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"description": "Lo9",</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"type": "iana-if-type:softwareLoopback",</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"enabled": true,</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chemeClr val="lt1"/>
                </a:solidFill>
                <a:highlight>
                  <a:srgbClr val="EFEFEF"/>
                </a:highlight>
                <a:latin typeface="Courier New"/>
                <a:ea typeface="Courier New"/>
                <a:cs typeface="Courier New"/>
                <a:sym typeface="Courier New"/>
              </a:rPr>
              <a:t>ietf-ip:ipv4</a:t>
            </a: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address</a:t>
            </a: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ip</a:t>
            </a:r>
            <a:r>
              <a:rPr b="1" lang="en" sz="700">
                <a:solidFill>
                  <a:schemeClr val="lt2"/>
                </a:solidFill>
                <a:latin typeface="Courier New"/>
                <a:ea typeface="Courier New"/>
                <a:cs typeface="Courier New"/>
                <a:sym typeface="Courier New"/>
              </a:rPr>
              <a:t>": "10.9.9.9",</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r>
              <a:rPr b="1" lang="en" sz="700">
                <a:solidFill>
                  <a:srgbClr val="58585B"/>
                </a:solidFill>
                <a:highlight>
                  <a:srgbClr val="FFFF00"/>
                </a:highlight>
                <a:latin typeface="Courier New"/>
                <a:ea typeface="Courier New"/>
                <a:cs typeface="Courier New"/>
                <a:sym typeface="Courier New"/>
              </a:rPr>
              <a:t>netmask</a:t>
            </a:r>
            <a:r>
              <a:rPr b="1" lang="en" sz="700">
                <a:solidFill>
                  <a:schemeClr val="lt2"/>
                </a:solidFill>
                <a:latin typeface="Courier New"/>
                <a:ea typeface="Courier New"/>
                <a:cs typeface="Courier New"/>
                <a:sym typeface="Courier New"/>
              </a:rPr>
              <a:t>": "255.255.255.0"</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700">
                <a:solidFill>
                  <a:schemeClr val="lt2"/>
                </a:solidFill>
                <a:latin typeface="Courier New"/>
                <a:ea typeface="Courier New"/>
                <a:cs typeface="Courier New"/>
                <a:sym typeface="Courier New"/>
              </a:rPr>
              <a:t>                "ietf-ip:ipv6": {}</a:t>
            </a:r>
            <a:endParaRPr b="1" sz="700">
              <a:solidFill>
                <a:schemeClr val="lt2"/>
              </a:solidFill>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800">
                <a:solidFill>
                  <a:schemeClr val="lt2"/>
                </a:solidFill>
                <a:latin typeface="Courier New"/>
                <a:ea typeface="Courier New"/>
                <a:cs typeface="Courier New"/>
                <a:sym typeface="Courier New"/>
              </a:rPr>
              <a:t> </a:t>
            </a:r>
            <a:r>
              <a:rPr b="1" lang="en" sz="800">
                <a:solidFill>
                  <a:schemeClr val="lt2"/>
                </a:solidFill>
                <a:highlight>
                  <a:schemeClr val="accent1"/>
                </a:highlight>
                <a:latin typeface="Courier New"/>
                <a:ea typeface="Courier New"/>
                <a:cs typeface="Courier New"/>
                <a:sym typeface="Courier New"/>
              </a:rPr>
              <a:t>          }</a:t>
            </a:r>
            <a:endParaRPr b="1" sz="800">
              <a:solidFill>
                <a:schemeClr val="lt2"/>
              </a:solidFill>
              <a:highlight>
                <a:schemeClr val="accent1"/>
              </a:highlight>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800">
                <a:solidFill>
                  <a:schemeClr val="lt2"/>
                </a:solidFill>
                <a:highlight>
                  <a:srgbClr val="38C6F4"/>
                </a:highlight>
                <a:latin typeface="Courier New"/>
                <a:ea typeface="Courier New"/>
                <a:cs typeface="Courier New"/>
                <a:sym typeface="Courier New"/>
              </a:rPr>
              <a:t>	]</a:t>
            </a:r>
            <a:endParaRPr b="1" sz="800">
              <a:solidFill>
                <a:schemeClr val="lt2"/>
              </a:solidFill>
              <a:highlight>
                <a:srgbClr val="38C6F4"/>
              </a:highlight>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1000">
                <a:latin typeface="Courier New"/>
                <a:ea typeface="Courier New"/>
                <a:cs typeface="Courier New"/>
                <a:sym typeface="Courier New"/>
              </a:rPr>
              <a:t>    }</a:t>
            </a:r>
            <a:endParaRPr b="1" sz="1000">
              <a:latin typeface="Courier New"/>
              <a:ea typeface="Courier New"/>
              <a:cs typeface="Courier New"/>
              <a:sym typeface="Courier New"/>
            </a:endParaRPr>
          </a:p>
          <a:p>
            <a:pPr indent="0" lvl="0" marL="0" rtl="0" algn="l">
              <a:spcBef>
                <a:spcPts val="0"/>
              </a:spcBef>
              <a:spcAft>
                <a:spcPts val="0"/>
              </a:spcAft>
              <a:buClr>
                <a:srgbClr val="58585B"/>
              </a:buClr>
              <a:buSzPts val="1100"/>
              <a:buFont typeface="Arial"/>
              <a:buNone/>
            </a:pPr>
            <a:r>
              <a:rPr b="1" lang="en" sz="1000">
                <a:highlight>
                  <a:schemeClr val="accent1"/>
                </a:highlight>
                <a:latin typeface="Courier New"/>
                <a:ea typeface="Courier New"/>
                <a:cs typeface="Courier New"/>
                <a:sym typeface="Courier New"/>
              </a:rPr>
              <a:t>}</a:t>
            </a:r>
            <a:endParaRPr b="1" sz="1000">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lt1"/>
                </a:solidFill>
                <a:highlight>
                  <a:srgbClr val="EFEFEF"/>
                </a:highlight>
              </a:rPr>
              <a:t>=&gt; Adapt the previous Python script using the YANG model (shown on this slide)</a:t>
            </a:r>
            <a:endParaRPr b="1" sz="1200">
              <a:solidFill>
                <a:schemeClr val="lt1"/>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1000">
              <a:solidFill>
                <a:schemeClr val="lt2"/>
              </a:solidFill>
              <a:highlight>
                <a:schemeClr val="accen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Python &amp; JSON Workshop </a:t>
            </a:r>
            <a:r>
              <a:rPr lang="en"/>
              <a:t>Part 1</a:t>
            </a:r>
            <a:endParaRPr/>
          </a:p>
        </p:txBody>
      </p:sp>
      <p:sp>
        <p:nvSpPr>
          <p:cNvPr id="144" name="Google Shape;144;p22"/>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lt2"/>
                </a:solidFill>
                <a:highlight>
                  <a:schemeClr val="accent1"/>
                </a:highlight>
              </a:rPr>
              <a:t>P</a:t>
            </a:r>
            <a:r>
              <a:rPr lang="en" sz="2000">
                <a:solidFill>
                  <a:schemeClr val="lt2"/>
                </a:solidFill>
                <a:highlight>
                  <a:schemeClr val="accent1"/>
                </a:highlight>
              </a:rPr>
              <a:t>art 1: DevNet Associate: Filtering JSON Data </a:t>
            </a:r>
            <a:endParaRPr sz="2000">
              <a:solidFill>
                <a:schemeClr val="lt2"/>
              </a:solidFill>
              <a:highlight>
                <a:schemeClr val="accent1"/>
              </a:highlight>
            </a:endParaRPr>
          </a:p>
          <a:p>
            <a:pPr indent="0" lvl="0" marL="0" rtl="0" algn="l">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interpret JSON data coming from Webex Teams API, DNAC API, Docker inspect, Ansible.</a:t>
            </a:r>
            <a:br>
              <a:rPr lang="en" sz="1600">
                <a:solidFill>
                  <a:schemeClr val="lt2"/>
                </a:solidFill>
              </a:rPr>
            </a:br>
            <a:endParaRPr sz="1600">
              <a:solidFill>
                <a:schemeClr val="lt2"/>
              </a:solidFill>
            </a:endParaRPr>
          </a:p>
          <a:p>
            <a:pPr indent="0" lvl="0" marL="0" rtl="0" algn="l">
              <a:spcBef>
                <a:spcPts val="0"/>
              </a:spcBef>
              <a:spcAft>
                <a:spcPts val="0"/>
              </a:spcAft>
              <a:buClr>
                <a:schemeClr val="dk1"/>
              </a:buClr>
              <a:buSzPts val="1100"/>
              <a:buFont typeface="Arial"/>
              <a:buNone/>
            </a:pPr>
            <a:r>
              <a:rPr lang="en" sz="2000">
                <a:solidFill>
                  <a:srgbClr val="BFBFBF"/>
                </a:solidFill>
                <a:highlight>
                  <a:schemeClr val="accent1"/>
                </a:highlight>
              </a:rPr>
              <a:t>Part 2: DevNet Associate: Generating JSON Data </a:t>
            </a:r>
            <a:endParaRPr sz="2000">
              <a:solidFill>
                <a:srgbClr val="BFBFBF"/>
              </a:solidFill>
              <a:highlight>
                <a:schemeClr val="accent1"/>
              </a:highlight>
            </a:endParaRPr>
          </a:p>
          <a:p>
            <a:pPr indent="0" lvl="0" marL="0" rtl="0" algn="l">
              <a:spcBef>
                <a:spcPts val="0"/>
              </a:spcBef>
              <a:spcAft>
                <a:spcPts val="0"/>
              </a:spcAft>
              <a:buClr>
                <a:schemeClr val="dk1"/>
              </a:buClr>
              <a:buSzPts val="1100"/>
              <a:buFont typeface="Arial"/>
              <a:buNone/>
            </a:pPr>
            <a:r>
              <a:rPr lang="en" sz="1600">
                <a:solidFill>
                  <a:srgbClr val="BFBFBF"/>
                </a:solidFill>
              </a:rPr>
              <a:t>Description: This part covers some aspects of the DevNet Associate course. Join to learn how to generate JSON data for Webex Teams API, IP Devices and Network Services from a source in the Excel format.</a:t>
            </a:r>
            <a:br>
              <a:rPr lang="en" sz="1300">
                <a:solidFill>
                  <a:srgbClr val="BFBFBF"/>
                </a:solidFill>
              </a:rPr>
            </a:br>
            <a:endParaRPr sz="1000">
              <a:solidFill>
                <a:srgbClr val="BFBFBF"/>
              </a:solidFill>
            </a:endParaRPr>
          </a:p>
          <a:p>
            <a:pPr indent="0" lvl="0" marL="0" rtl="0" algn="l">
              <a:spcBef>
                <a:spcPts val="0"/>
              </a:spcBef>
              <a:spcAft>
                <a:spcPts val="0"/>
              </a:spcAft>
              <a:buClr>
                <a:schemeClr val="dk1"/>
              </a:buClr>
              <a:buSzPts val="1100"/>
              <a:buFont typeface="Arial"/>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73" name="Shape 473"/>
        <p:cNvGrpSpPr/>
        <p:nvPr/>
      </p:nvGrpSpPr>
      <p:grpSpPr>
        <a:xfrm>
          <a:off x="0" y="0"/>
          <a:ext cx="0" cy="0"/>
          <a:chOff x="0" y="0"/>
          <a:chExt cx="0" cy="0"/>
        </a:xfrm>
      </p:grpSpPr>
      <p:sp>
        <p:nvSpPr>
          <p:cNvPr id="474" name="Google Shape;474;p76"/>
          <p:cNvSpPr txBox="1"/>
          <p:nvPr>
            <p:ph type="title"/>
          </p:nvPr>
        </p:nvSpPr>
        <p:spPr>
          <a:xfrm>
            <a:off x="311700" y="445025"/>
            <a:ext cx="4098900" cy="9579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solidFill>
                  <a:srgbClr val="073763"/>
                </a:solidFill>
              </a:rPr>
              <a:t>Time for Questions &amp; Remarks</a:t>
            </a:r>
            <a:endParaRPr>
              <a:solidFill>
                <a:srgbClr val="073763"/>
              </a:solidFill>
            </a:endParaRPr>
          </a:p>
        </p:txBody>
      </p:sp>
      <p:pic>
        <p:nvPicPr>
          <p:cNvPr id="475" name="Google Shape;475;p76"/>
          <p:cNvPicPr preferRelativeResize="0"/>
          <p:nvPr/>
        </p:nvPicPr>
        <p:blipFill>
          <a:blip r:embed="rId3">
            <a:alphaModFix/>
          </a:blip>
          <a:stretch>
            <a:fillRect/>
          </a:stretch>
        </p:blipFill>
        <p:spPr>
          <a:xfrm>
            <a:off x="364425" y="1558025"/>
            <a:ext cx="4581526" cy="3437899"/>
          </a:xfrm>
          <a:prstGeom prst="rect">
            <a:avLst/>
          </a:prstGeom>
          <a:noFill/>
          <a:ln>
            <a:noFill/>
          </a:ln>
        </p:spPr>
      </p:pic>
      <p:pic>
        <p:nvPicPr>
          <p:cNvPr id="476" name="Google Shape;476;p76"/>
          <p:cNvPicPr preferRelativeResize="0"/>
          <p:nvPr/>
        </p:nvPicPr>
        <p:blipFill>
          <a:blip r:embed="rId4">
            <a:alphaModFix/>
          </a:blip>
          <a:stretch>
            <a:fillRect/>
          </a:stretch>
        </p:blipFill>
        <p:spPr>
          <a:xfrm>
            <a:off x="5178375" y="3881946"/>
            <a:ext cx="3720274" cy="1113979"/>
          </a:xfrm>
          <a:prstGeom prst="rect">
            <a:avLst/>
          </a:prstGeom>
          <a:noFill/>
          <a:ln>
            <a:noFill/>
          </a:ln>
        </p:spPr>
      </p:pic>
      <p:pic>
        <p:nvPicPr>
          <p:cNvPr id="477" name="Google Shape;477;p76"/>
          <p:cNvPicPr preferRelativeResize="0"/>
          <p:nvPr/>
        </p:nvPicPr>
        <p:blipFill>
          <a:blip r:embed="rId5">
            <a:alphaModFix/>
          </a:blip>
          <a:stretch>
            <a:fillRect/>
          </a:stretch>
        </p:blipFill>
        <p:spPr>
          <a:xfrm>
            <a:off x="5178375" y="977050"/>
            <a:ext cx="3692125" cy="2768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81" name="Shape 481"/>
        <p:cNvGrpSpPr/>
        <p:nvPr/>
      </p:nvGrpSpPr>
      <p:grpSpPr>
        <a:xfrm>
          <a:off x="0" y="0"/>
          <a:ext cx="0" cy="0"/>
          <a:chOff x="0" y="0"/>
          <a:chExt cx="0" cy="0"/>
        </a:xfrm>
      </p:grpSpPr>
      <p:sp>
        <p:nvSpPr>
          <p:cNvPr id="482" name="Google Shape;482;p7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References</a:t>
            </a:r>
            <a:endParaRPr/>
          </a:p>
        </p:txBody>
      </p:sp>
      <p:sp>
        <p:nvSpPr>
          <p:cNvPr id="483" name="Google Shape;483;p77"/>
          <p:cNvSpPr txBox="1"/>
          <p:nvPr>
            <p:ph idx="1" type="body"/>
          </p:nvPr>
        </p:nvSpPr>
        <p:spPr>
          <a:xfrm>
            <a:off x="311700" y="1091963"/>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u="sng">
                <a:solidFill>
                  <a:schemeClr val="lt1"/>
                </a:solidFill>
                <a:hlinkClick r:id="rId3">
                  <a:extLst>
                    <a:ext uri="{A12FA001-AC4F-418D-AE19-62706E023703}">
                      <ahyp:hlinkClr val="tx"/>
                    </a:ext>
                  </a:extLst>
                </a:hlinkClick>
              </a:rPr>
              <a:t>Slide Deck for This Workshop</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 sz="1100">
                <a:solidFill>
                  <a:schemeClr val="lt1"/>
                </a:solidFill>
              </a:rPr>
              <a:t>URL: </a:t>
            </a:r>
            <a:r>
              <a:rPr lang="en" sz="1100" u="sng">
                <a:solidFill>
                  <a:schemeClr val="lt1"/>
                </a:solidFill>
                <a:hlinkClick r:id="rId4">
                  <a:extLst>
                    <a:ext uri="{A12FA001-AC4F-418D-AE19-62706E023703}">
                      <ahyp:hlinkClr val="tx"/>
                    </a:ext>
                  </a:extLst>
                </a:hlinkClick>
              </a:rPr>
              <a:t>https://docs.google.com/presentation/d/1_yR5CA_V2rDrvUag58gyCHxQncATbBoBxxLTf_4NK_M/edit?usp=sharing</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l">
              <a:spcBef>
                <a:spcPts val="0"/>
              </a:spcBef>
              <a:spcAft>
                <a:spcPts val="0"/>
              </a:spcAft>
              <a:buClr>
                <a:schemeClr val="dk1"/>
              </a:buClr>
              <a:buSzPts val="1100"/>
              <a:buFont typeface="Arial"/>
              <a:buNone/>
            </a:pPr>
            <a:r>
              <a:rPr b="1" lang="en" sz="1800" u="sng">
                <a:solidFill>
                  <a:schemeClr val="lt1"/>
                </a:solidFill>
                <a:hlinkClick r:id="rId5">
                  <a:extLst>
                    <a:ext uri="{A12FA001-AC4F-418D-AE19-62706E023703}">
                      <ahyp:hlinkClr val="tx"/>
                    </a:ext>
                  </a:extLst>
                </a:hlinkClick>
              </a:rPr>
              <a:t>Data Files for the Practical Examples and Exercises of This Workshop</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 sz="1100">
                <a:solidFill>
                  <a:schemeClr val="lt1"/>
                </a:solidFill>
              </a:rPr>
              <a:t>URL:</a:t>
            </a:r>
            <a:r>
              <a:rPr lang="en" sz="1100">
                <a:solidFill>
                  <a:schemeClr val="lt1"/>
                </a:solidFill>
              </a:rPr>
              <a:t> </a:t>
            </a:r>
            <a:r>
              <a:rPr lang="en" sz="1100" u="sng">
                <a:solidFill>
                  <a:schemeClr val="lt1"/>
                </a:solidFill>
                <a:hlinkClick r:id="rId6">
                  <a:extLst>
                    <a:ext uri="{A12FA001-AC4F-418D-AE19-62706E023703}">
                      <ahyp:hlinkClr val="tx"/>
                    </a:ext>
                  </a:extLst>
                </a:hlinkClick>
              </a:rPr>
              <a:t>https://drive.google.com/drive/folders/1Ip6nw4uxTHb5t9TxHEC3xcRPGzsTgEnH?usp=sharing</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l">
              <a:spcBef>
                <a:spcPts val="0"/>
              </a:spcBef>
              <a:spcAft>
                <a:spcPts val="0"/>
              </a:spcAft>
              <a:buClr>
                <a:schemeClr val="dk1"/>
              </a:buClr>
              <a:buSzPts val="1100"/>
              <a:buFont typeface="Arial"/>
              <a:buNone/>
            </a:pPr>
            <a:r>
              <a:rPr b="1" lang="en" sz="1800" u="sng">
                <a:solidFill>
                  <a:schemeClr val="lt1"/>
                </a:solidFill>
                <a:hlinkClick r:id="rId7">
                  <a:extLst>
                    <a:ext uri="{A12FA001-AC4F-418D-AE19-62706E023703}">
                      <ahyp:hlinkClr val="tx"/>
                    </a:ext>
                  </a:extLst>
                </a:hlinkClick>
              </a:rPr>
              <a:t>Background Document For This Workshop</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 sz="1100">
                <a:solidFill>
                  <a:schemeClr val="lt1"/>
                </a:solidFill>
              </a:rPr>
              <a:t>URL:</a:t>
            </a:r>
            <a:r>
              <a:rPr lang="en" sz="1100">
                <a:solidFill>
                  <a:schemeClr val="lt1"/>
                </a:solidFill>
              </a:rPr>
              <a:t> </a:t>
            </a:r>
            <a:br>
              <a:rPr lang="en" sz="1100">
                <a:solidFill>
                  <a:schemeClr val="lt1"/>
                </a:solidFill>
              </a:rPr>
            </a:br>
            <a:r>
              <a:rPr lang="en" sz="1100" u="sng">
                <a:solidFill>
                  <a:schemeClr val="lt1"/>
                </a:solidFill>
                <a:hlinkClick r:id="rId8">
                  <a:extLst>
                    <a:ext uri="{A12FA001-AC4F-418D-AE19-62706E023703}">
                      <ahyp:hlinkClr val="tx"/>
                    </a:ext>
                  </a:extLst>
                </a:hlinkClick>
              </a:rPr>
              <a:t>https://docs.google.com/document/d/1jWNaW4OMkcCu1wnXZbQSMKxy23dIcq6ds4CBnEEXe0Q/edit?usp=sharing</a:t>
            </a:r>
            <a:endParaRPr sz="1100">
              <a:solidFill>
                <a:schemeClr val="lt1"/>
              </a:solidFill>
            </a:endParaRPr>
          </a:p>
          <a:p>
            <a:pPr indent="0" lvl="0" marL="0" rtl="0" algn="l">
              <a:spcBef>
                <a:spcPts val="0"/>
              </a:spcBef>
              <a:spcAft>
                <a:spcPts val="0"/>
              </a:spcAft>
              <a:buNone/>
            </a:pPr>
            <a:r>
              <a:t/>
            </a:r>
            <a:endParaRPr b="1">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78"/>
          <p:cNvSpPr txBox="1"/>
          <p:nvPr>
            <p:ph type="title"/>
          </p:nvPr>
        </p:nvSpPr>
        <p:spPr>
          <a:xfrm>
            <a:off x="311700" y="445025"/>
            <a:ext cx="36285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solidFill>
                  <a:srgbClr val="073763"/>
                </a:solidFill>
              </a:rPr>
              <a:t>My Recent Badges</a:t>
            </a:r>
            <a:endParaRPr>
              <a:solidFill>
                <a:srgbClr val="073763"/>
              </a:solidFill>
            </a:endParaRPr>
          </a:p>
        </p:txBody>
      </p:sp>
      <p:pic>
        <p:nvPicPr>
          <p:cNvPr id="489" name="Google Shape;489;p78"/>
          <p:cNvPicPr preferRelativeResize="0"/>
          <p:nvPr/>
        </p:nvPicPr>
        <p:blipFill>
          <a:blip r:embed="rId3">
            <a:alphaModFix/>
          </a:blip>
          <a:stretch>
            <a:fillRect/>
          </a:stretch>
        </p:blipFill>
        <p:spPr>
          <a:xfrm>
            <a:off x="152400" y="1170125"/>
            <a:ext cx="7695296" cy="3820975"/>
          </a:xfrm>
          <a:prstGeom prst="rect">
            <a:avLst/>
          </a:prstGeom>
          <a:noFill/>
          <a:ln>
            <a:noFill/>
          </a:ln>
        </p:spPr>
      </p:pic>
      <p:pic>
        <p:nvPicPr>
          <p:cNvPr id="490" name="Google Shape;490;p78"/>
          <p:cNvPicPr preferRelativeResize="0"/>
          <p:nvPr/>
        </p:nvPicPr>
        <p:blipFill>
          <a:blip r:embed="rId4">
            <a:alphaModFix/>
          </a:blip>
          <a:stretch>
            <a:fillRect/>
          </a:stretch>
        </p:blipFill>
        <p:spPr>
          <a:xfrm>
            <a:off x="6077188" y="250037"/>
            <a:ext cx="1770525" cy="82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Problem Statement</a:t>
            </a:r>
            <a:endParaRPr/>
          </a:p>
        </p:txBody>
      </p:sp>
      <p:sp>
        <p:nvSpPr>
          <p:cNvPr id="150" name="Google Shape;150;p23"/>
          <p:cNvSpPr txBox="1"/>
          <p:nvPr>
            <p:ph idx="1" type="body"/>
          </p:nvPr>
        </p:nvSpPr>
        <p:spPr>
          <a:xfrm>
            <a:off x="311700" y="1152475"/>
            <a:ext cx="3931500" cy="29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1"/>
                </a:highlight>
              </a:rPr>
              <a:t>Response Data in JSON Format</a:t>
            </a:r>
            <a:endParaRPr sz="1800">
              <a:solidFill>
                <a:schemeClr val="lt2"/>
              </a:solidFill>
              <a:highlight>
                <a:schemeClr val="accent1"/>
              </a:highlight>
            </a:endParaRPr>
          </a:p>
          <a:p>
            <a:pPr indent="-342900" lvl="0" marL="457200" rtl="0" algn="l">
              <a:spcBef>
                <a:spcPts val="0"/>
              </a:spcBef>
              <a:spcAft>
                <a:spcPts val="0"/>
              </a:spcAft>
              <a:buClr>
                <a:schemeClr val="lt2"/>
              </a:buClr>
              <a:buSzPts val="1800"/>
              <a:buChar char="●"/>
            </a:pPr>
            <a:r>
              <a:rPr lang="en" sz="1800">
                <a:solidFill>
                  <a:schemeClr val="lt2"/>
                </a:solidFill>
              </a:rPr>
              <a:t>Machine readable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Hierarchical Tree structure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highlight>
                  <a:schemeClr val="accent5"/>
                </a:highlight>
              </a:rPr>
              <a:t>Overwhelming </a:t>
            </a:r>
            <a:r>
              <a:rPr lang="en" sz="1800">
                <a:solidFill>
                  <a:schemeClr val="lt2"/>
                </a:solidFill>
              </a:rPr>
              <a:t>for humans</a:t>
            </a:r>
            <a:endParaRPr sz="1800">
              <a:solidFill>
                <a:schemeClr val="lt2"/>
              </a:solidFill>
            </a:endParaRPr>
          </a:p>
        </p:txBody>
      </p:sp>
      <p:pic>
        <p:nvPicPr>
          <p:cNvPr id="151" name="Google Shape;151;p23"/>
          <p:cNvPicPr preferRelativeResize="0"/>
          <p:nvPr/>
        </p:nvPicPr>
        <p:blipFill>
          <a:blip r:embed="rId3">
            <a:alphaModFix/>
          </a:blip>
          <a:stretch>
            <a:fillRect/>
          </a:stretch>
        </p:blipFill>
        <p:spPr>
          <a:xfrm>
            <a:off x="4173425" y="1017725"/>
            <a:ext cx="4644875" cy="3898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1: JSON RESPONSE DATA</a:t>
            </a:r>
            <a:endParaRPr/>
          </a:p>
        </p:txBody>
      </p:sp>
      <p:sp>
        <p:nvSpPr>
          <p:cNvPr id="157" name="Google Shape;157;p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1600"/>
              </a:spcBef>
              <a:spcAft>
                <a:spcPts val="0"/>
              </a:spcAft>
              <a:buClr>
                <a:schemeClr val="dk1"/>
              </a:buClr>
              <a:buSzPts val="1100"/>
              <a:buFont typeface="Arial"/>
              <a:buNone/>
            </a:pPr>
            <a:r>
              <a:rPr lang="en" sz="1800">
                <a:solidFill>
                  <a:schemeClr val="lt2"/>
                </a:solidFill>
                <a:highlight>
                  <a:schemeClr val="accent1"/>
                </a:highlight>
              </a:rPr>
              <a:t>RESTCONF </a:t>
            </a:r>
            <a:r>
              <a:rPr lang="en" sz="1800">
                <a:solidFill>
                  <a:schemeClr val="lt2"/>
                </a:solidFill>
                <a:highlight>
                  <a:schemeClr val="accent1"/>
                </a:highlight>
              </a:rPr>
              <a:t>URL Example/ Virtual Router</a:t>
            </a:r>
            <a:br>
              <a:rPr b="1" lang="en">
                <a:solidFill>
                  <a:schemeClr val="lt2"/>
                </a:solidFill>
                <a:highlight>
                  <a:schemeClr val="accent1"/>
                </a:highlight>
              </a:rPr>
            </a:br>
            <a:r>
              <a:rPr lang="en" sz="1200">
                <a:solidFill>
                  <a:schemeClr val="lt1"/>
                </a:solidFill>
                <a:highlight>
                  <a:srgbClr val="EFEFEF"/>
                </a:highlight>
                <a:latin typeface="Courier New"/>
                <a:ea typeface="Courier New"/>
                <a:cs typeface="Courier New"/>
                <a:sym typeface="Courier New"/>
              </a:rPr>
              <a:t>"</a:t>
            </a:r>
            <a:r>
              <a:rPr lang="en" sz="1400">
                <a:solidFill>
                  <a:schemeClr val="lt1"/>
                </a:solidFill>
                <a:highlight>
                  <a:srgbClr val="EFEFEF"/>
                </a:highlight>
                <a:latin typeface="Courier New"/>
                <a:ea typeface="Courier New"/>
                <a:cs typeface="Courier New"/>
                <a:sym typeface="Courier New"/>
              </a:rPr>
              <a:t>https://192.168.56.101/restconf/data/ietf-interfaces:interfaces</a:t>
            </a:r>
            <a:r>
              <a:rPr lang="en" sz="1200">
                <a:solidFill>
                  <a:schemeClr val="lt1"/>
                </a:solidFill>
                <a:highlight>
                  <a:srgbClr val="EFEFEF"/>
                </a:highlight>
                <a:latin typeface="Courier New"/>
                <a:ea typeface="Courier New"/>
                <a:cs typeface="Courier New"/>
                <a:sym typeface="Courier New"/>
              </a:rPr>
              <a:t>"</a:t>
            </a:r>
            <a:br>
              <a:rPr i="1" lang="en" sz="1000">
                <a:solidFill>
                  <a:schemeClr val="lt2"/>
                </a:solidFill>
                <a:highlight>
                  <a:schemeClr val="accent1"/>
                </a:highlight>
                <a:latin typeface="Courier New"/>
                <a:ea typeface="Courier New"/>
                <a:cs typeface="Courier New"/>
                <a:sym typeface="Courier New"/>
              </a:rPr>
            </a:br>
            <a:r>
              <a:rPr i="1" lang="en" sz="1000">
                <a:solidFill>
                  <a:schemeClr val="lt1"/>
                </a:solidFill>
                <a:highlight>
                  <a:schemeClr val="accent1"/>
                </a:highlight>
                <a:latin typeface="Courier New"/>
                <a:ea typeface="Courier New"/>
                <a:cs typeface="Courier New"/>
                <a:sym typeface="Courier New"/>
              </a:rPr>
              <a:t>Authentication header is needed</a:t>
            </a:r>
            <a:endParaRPr i="1" sz="1000">
              <a:solidFill>
                <a:schemeClr val="lt1"/>
              </a:solidFill>
              <a:highlight>
                <a:schemeClr val="accent1"/>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br>
              <a:rPr b="1" lang="en" sz="1600">
                <a:solidFill>
                  <a:schemeClr val="lt1"/>
                </a:solidFill>
              </a:rPr>
            </a:br>
            <a:r>
              <a:rPr b="1" lang="en" sz="1800">
                <a:solidFill>
                  <a:schemeClr val="lt1"/>
                </a:solidFill>
              </a:rPr>
              <a:t>Raw Response (serialized, machine readable)</a:t>
            </a:r>
            <a:endParaRPr b="1" sz="1800">
              <a:solidFill>
                <a:schemeClr val="lt1"/>
              </a:solidFill>
            </a:endParaRPr>
          </a:p>
          <a:p>
            <a:pPr indent="0" lvl="0" marL="0" rtl="0" algn="l">
              <a:spcBef>
                <a:spcPts val="1600"/>
              </a:spcBef>
              <a:spcAft>
                <a:spcPts val="0"/>
              </a:spcAft>
              <a:buClr>
                <a:schemeClr val="dk1"/>
              </a:buClr>
              <a:buSzPts val="1100"/>
              <a:buFont typeface="Arial"/>
              <a:buNone/>
            </a:pPr>
            <a:r>
              <a:rPr lang="en" sz="1200">
                <a:solidFill>
                  <a:srgbClr val="434343"/>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ietf-interfaces:interfaces</a:t>
            </a:r>
            <a:r>
              <a:rPr lang="en" sz="1200">
                <a:solidFill>
                  <a:srgbClr val="434343"/>
                </a:solidFill>
                <a:highlight>
                  <a:srgbClr val="EFEFEF"/>
                </a:highlight>
                <a:latin typeface="Courier New"/>
                <a:ea typeface="Courier New"/>
                <a:cs typeface="Courier New"/>
                <a:sym typeface="Courier New"/>
              </a:rPr>
              <a:t>": {</a:t>
            </a:r>
            <a:r>
              <a:rPr b="1" lang="en" sz="1200">
                <a:solidFill>
                  <a:srgbClr val="000000"/>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interface</a:t>
            </a:r>
            <a:r>
              <a:rPr b="1" lang="en" sz="1200">
                <a:solidFill>
                  <a:srgbClr val="000000"/>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name</a:t>
            </a:r>
            <a:r>
              <a:rPr lang="en" sz="1200">
                <a:solidFill>
                  <a:srgbClr val="434343"/>
                </a:solidFill>
                <a:highlight>
                  <a:srgbClr val="EFEFEF"/>
                </a:highlight>
                <a:latin typeface="Courier New"/>
                <a:ea typeface="Courier New"/>
                <a:cs typeface="Courier New"/>
                <a:sym typeface="Courier New"/>
              </a:rPr>
              <a:t>": "GigabitEthernet1", "description": "VBox", "</a:t>
            </a:r>
            <a:r>
              <a:rPr b="1" lang="en" sz="1200">
                <a:solidFill>
                  <a:srgbClr val="434343"/>
                </a:solidFill>
                <a:highlight>
                  <a:srgbClr val="FFFF00"/>
                </a:highlight>
                <a:latin typeface="Courier New"/>
                <a:ea typeface="Courier New"/>
                <a:cs typeface="Courier New"/>
                <a:sym typeface="Courier New"/>
              </a:rPr>
              <a:t>type</a:t>
            </a:r>
            <a:r>
              <a:rPr lang="en" sz="1200">
                <a:solidFill>
                  <a:srgbClr val="434343"/>
                </a:solidFill>
                <a:highlight>
                  <a:srgbClr val="EFEFEF"/>
                </a:highlight>
                <a:latin typeface="Courier New"/>
                <a:ea typeface="Courier New"/>
                <a:cs typeface="Courier New"/>
                <a:sym typeface="Courier New"/>
              </a:rPr>
              <a:t>": "iana-if-type:ethernetCsmacd", "enabled": true, "ietf-ip:ipv4": {</a:t>
            </a:r>
            <a:r>
              <a:rPr b="1" lang="en" sz="1200">
                <a:solidFill>
                  <a:srgbClr val="666666"/>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address</a:t>
            </a:r>
            <a:r>
              <a:rPr b="1" lang="en" sz="1200">
                <a:solidFill>
                  <a:srgbClr val="666666"/>
                </a:solidFill>
                <a:highlight>
                  <a:srgbClr val="EFEFEF"/>
                </a:highlight>
                <a:latin typeface="Courier New"/>
                <a:ea typeface="Courier New"/>
                <a:cs typeface="Courier New"/>
                <a:sym typeface="Courier New"/>
              </a:rPr>
              <a:t>"</a:t>
            </a:r>
            <a:r>
              <a:rPr lang="en" sz="1200">
                <a:solidFill>
                  <a:srgbClr val="666666"/>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b="1" lang="en" sz="1200">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"192.168.56.101", "</a:t>
            </a:r>
            <a:r>
              <a:rPr b="1" lang="en" sz="1200">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 {"name": "Loopback9", "description": "999", "type": "iana-if-type:softwareLoopback", "</a:t>
            </a:r>
            <a:r>
              <a:rPr b="1" lang="en" sz="1200">
                <a:solidFill>
                  <a:srgbClr val="434343"/>
                </a:solidFill>
                <a:highlight>
                  <a:srgbClr val="FFFF00"/>
                </a:highlight>
                <a:latin typeface="Courier New"/>
                <a:ea typeface="Courier New"/>
                <a:cs typeface="Courier New"/>
                <a:sym typeface="Courier New"/>
              </a:rPr>
              <a:t>enabled</a:t>
            </a:r>
            <a:r>
              <a:rPr lang="en" sz="1200">
                <a:solidFill>
                  <a:srgbClr val="434343"/>
                </a:solidFill>
                <a:highlight>
                  <a:srgbClr val="EFEFEF"/>
                </a:highlight>
                <a:latin typeface="Courier New"/>
                <a:ea typeface="Courier New"/>
                <a:cs typeface="Courier New"/>
                <a:sym typeface="Courier New"/>
              </a:rPr>
              <a:t>": true, "ietf-ip:ipv4": {"</a:t>
            </a:r>
            <a:r>
              <a:rPr b="1" lang="en" sz="1200">
                <a:solidFill>
                  <a:srgbClr val="434343"/>
                </a:solidFill>
                <a:highlight>
                  <a:srgbClr val="FFFF00"/>
                </a:highlight>
                <a:latin typeface="Courier New"/>
                <a:ea typeface="Courier New"/>
                <a:cs typeface="Courier New"/>
                <a:sym typeface="Courier New"/>
              </a:rPr>
              <a:t>address</a:t>
            </a:r>
            <a:r>
              <a:rPr lang="en" sz="1200">
                <a:solidFill>
                  <a:srgbClr val="434343"/>
                </a:solidFill>
                <a:highlight>
                  <a:srgbClr val="EFEFEF"/>
                </a:highlight>
                <a:latin typeface="Courier New"/>
                <a:ea typeface="Courier New"/>
                <a:cs typeface="Courier New"/>
                <a:sym typeface="Courier New"/>
              </a:rPr>
              <a:t>": [{"</a:t>
            </a:r>
            <a:r>
              <a:rPr b="1" lang="en" sz="1200">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"10.9.9.9", "</a:t>
            </a:r>
            <a:r>
              <a:rPr b="1" lang="en" sz="1200">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a:t>
            </a:r>
            <a:endParaRPr sz="1400">
              <a:solidFill>
                <a:srgbClr val="434343"/>
              </a:solidFill>
              <a:highlight>
                <a:srgbClr val="EFEFEF"/>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t/>
            </a:r>
            <a:endParaRPr sz="1400">
              <a:solidFill>
                <a:srgbClr val="434343"/>
              </a:solidFill>
            </a:endParaRPr>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2: JSON RESPONSE DATA</a:t>
            </a:r>
            <a:endParaRPr/>
          </a:p>
        </p:txBody>
      </p:sp>
      <p:sp>
        <p:nvSpPr>
          <p:cNvPr id="163" name="Google Shape;163;p25"/>
          <p:cNvSpPr txBox="1"/>
          <p:nvPr>
            <p:ph idx="1" type="body"/>
          </p:nvPr>
        </p:nvSpPr>
        <p:spPr>
          <a:xfrm>
            <a:off x="311700" y="1053825"/>
            <a:ext cx="8520600" cy="3892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rPr>
              <a:t>DNA CENTER CLIENT HEALTH REQUEST </a:t>
            </a:r>
            <a:endParaRPr sz="1800">
              <a:solidFill>
                <a:schemeClr val="lt2"/>
              </a:solidFill>
              <a:highlight>
                <a:schemeClr val="accent1"/>
              </a:highlight>
            </a:endParaRPr>
          </a:p>
          <a:p>
            <a:pPr indent="0" lvl="0" marL="0" rtl="0" algn="l">
              <a:lnSpc>
                <a:spcPct val="100000"/>
              </a:lnSpc>
              <a:spcBef>
                <a:spcPts val="0"/>
              </a:spcBef>
              <a:spcAft>
                <a:spcPts val="0"/>
              </a:spcAft>
              <a:buNone/>
            </a:pPr>
            <a:r>
              <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2"/>
                </a:solidFill>
                <a:highlight>
                  <a:schemeClr val="accent1"/>
                </a:highlight>
                <a:latin typeface="Courier New"/>
                <a:ea typeface="Courier New"/>
                <a:cs typeface="Courier New"/>
                <a:sym typeface="Courier New"/>
              </a:rPr>
              <a:t>requests</a:t>
            </a:r>
            <a:endParaRPr b="1"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b="1" lang="en" sz="1000">
                <a:solidFill>
                  <a:schemeClr val="lt2"/>
                </a:solidFill>
                <a:highlight>
                  <a:schemeClr val="accent1"/>
                </a:highlight>
                <a:latin typeface="Courier New"/>
                <a:ea typeface="Courier New"/>
                <a:cs typeface="Courier New"/>
                <a:sym typeface="Courier New"/>
              </a:rPr>
              <a:t>json</a:t>
            </a:r>
            <a:endParaRPr b="1"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lt2"/>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i="1" lang="en" sz="800">
                <a:solidFill>
                  <a:schemeClr val="lt2"/>
                </a:solidFill>
                <a:highlight>
                  <a:schemeClr val="accent1"/>
                </a:highlight>
                <a:latin typeface="Courier New"/>
                <a:ea typeface="Courier New"/>
                <a:cs typeface="Courier New"/>
                <a:sym typeface="Courier New"/>
              </a:rPr>
              <a:t># </a:t>
            </a:r>
            <a:r>
              <a:rPr b="1" i="1" lang="en" sz="800">
                <a:solidFill>
                  <a:srgbClr val="FF9900"/>
                </a:solidFill>
                <a:highlight>
                  <a:schemeClr val="accent1"/>
                </a:highlight>
                <a:latin typeface="Courier New"/>
                <a:ea typeface="Courier New"/>
                <a:cs typeface="Courier New"/>
                <a:sym typeface="Courier New"/>
              </a:rPr>
              <a:t>f-string</a:t>
            </a:r>
            <a:r>
              <a:rPr i="1" lang="en" sz="800">
                <a:solidFill>
                  <a:schemeClr val="lt2"/>
                </a:solidFill>
                <a:highlight>
                  <a:schemeClr val="accent1"/>
                </a:highlight>
                <a:latin typeface="Courier New"/>
                <a:ea typeface="Courier New"/>
                <a:cs typeface="Courier New"/>
                <a:sym typeface="Courier New"/>
              </a:rPr>
              <a:t> is used for string formatting of request url</a:t>
            </a:r>
            <a:br>
              <a:rPr i="1" lang="en" sz="800">
                <a:solidFill>
                  <a:schemeClr val="lt2"/>
                </a:solidFill>
                <a:highlight>
                  <a:schemeClr val="accent1"/>
                </a:highlight>
                <a:latin typeface="Courier New"/>
                <a:ea typeface="Courier New"/>
                <a:cs typeface="Courier New"/>
                <a:sym typeface="Courier New"/>
              </a:rPr>
            </a:br>
            <a:r>
              <a:rPr i="1" lang="en" sz="800">
                <a:solidFill>
                  <a:schemeClr val="lt2"/>
                </a:solidFill>
                <a:highlight>
                  <a:schemeClr val="accent1"/>
                </a:highlight>
                <a:latin typeface="Courier New"/>
                <a:ea typeface="Courier New"/>
                <a:cs typeface="Courier New"/>
                <a:sym typeface="Courier New"/>
              </a:rPr>
              <a:t># Authentication header is needed</a:t>
            </a:r>
            <a:br>
              <a:rPr i="1" lang="en" sz="800">
                <a:solidFill>
                  <a:schemeClr val="lt2"/>
                </a:solidFill>
                <a:highlight>
                  <a:schemeClr val="accent1"/>
                </a:highlight>
                <a:latin typeface="Courier New"/>
                <a:ea typeface="Courier New"/>
                <a:cs typeface="Courier New"/>
                <a:sym typeface="Courier New"/>
              </a:rPr>
            </a:br>
            <a:br>
              <a:rPr i="1" lang="en" sz="800">
                <a:solidFill>
                  <a:schemeClr val="lt2"/>
                </a:solidFill>
                <a:highlight>
                  <a:schemeClr val="accent1"/>
                </a:highlight>
                <a:latin typeface="Courier New"/>
                <a:ea typeface="Courier New"/>
                <a:cs typeface="Courier New"/>
                <a:sym typeface="Courier New"/>
              </a:rPr>
            </a:br>
            <a:r>
              <a:rPr b="1" lang="en" sz="1200">
                <a:solidFill>
                  <a:schemeClr val="lt1"/>
                </a:solidFill>
                <a:highlight>
                  <a:srgbClr val="EFEFEF"/>
                </a:highlight>
                <a:latin typeface="Courier New"/>
                <a:ea typeface="Courier New"/>
                <a:cs typeface="Courier New"/>
                <a:sym typeface="Courier New"/>
              </a:rPr>
              <a:t>get_resp = requests.get(</a:t>
            </a:r>
            <a:r>
              <a:rPr b="1" lang="en" sz="1000">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b="1" lang="en" sz="1200">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highlight>
                <a:schemeClr val="accen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800">
                <a:solidFill>
                  <a:schemeClr val="lt1"/>
                </a:solidFill>
                <a:highlight>
                  <a:schemeClr val="accent1"/>
                </a:highlight>
              </a:rPr>
              <a:t>RAW RESPONSE DATA FRAGMENT</a:t>
            </a:r>
            <a:br>
              <a:rPr b="1" lang="en" sz="1600">
                <a:highlight>
                  <a:schemeClr val="accent1"/>
                </a:highlight>
              </a:rPr>
            </a:br>
            <a:endParaRPr b="1" sz="1000">
              <a:highlight>
                <a:schemeClr val="accent1"/>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'response'</a:t>
            </a:r>
            <a:r>
              <a:rPr lang="en" sz="1200">
                <a:solidFill>
                  <a:schemeClr val="dk1"/>
                </a:solidFill>
                <a:highlight>
                  <a:srgbClr val="EFEFEF"/>
                </a:highlight>
                <a:latin typeface="Courier New"/>
                <a:ea typeface="Courier New"/>
                <a:cs typeface="Courier New"/>
                <a:sym typeface="Courier New"/>
              </a:rPr>
              <a:t>: [{'siteId': 'global', </a:t>
            </a:r>
            <a:r>
              <a:rPr b="1" lang="en" sz="1200">
                <a:solidFill>
                  <a:schemeClr val="dk1"/>
                </a:solidFill>
                <a:highlight>
                  <a:srgbClr val="FFFF00"/>
                </a:highlight>
                <a:latin typeface="Courier New"/>
                <a:ea typeface="Courier New"/>
                <a:cs typeface="Courier New"/>
                <a:sym typeface="Courier New"/>
              </a:rPr>
              <a:t>'scoreDetail'</a:t>
            </a:r>
            <a:r>
              <a:rPr lang="en" sz="1200">
                <a:solidFill>
                  <a:schemeClr val="dk1"/>
                </a:solidFill>
                <a:highlight>
                  <a:srgbClr val="EFEFEF"/>
                </a:highlight>
                <a:latin typeface="Courier New"/>
                <a:ea typeface="Courier New"/>
                <a:cs typeface="Courier New"/>
                <a:sym typeface="Courier New"/>
              </a:rPr>
              <a:t>: [{'scoreCategory': {'scoreCategory': 'CLIENT_TYPE', 'value': 'ALL'}, </a:t>
            </a:r>
            <a:r>
              <a:rPr b="1" lang="en" sz="1200">
                <a:solidFill>
                  <a:schemeClr val="dk1"/>
                </a:solidFill>
                <a:highlight>
                  <a:srgbClr val="FFFF00"/>
                </a:highlight>
                <a:latin typeface="Courier New"/>
                <a:ea typeface="Courier New"/>
                <a:cs typeface="Courier New"/>
                <a:sym typeface="Courier New"/>
              </a:rPr>
              <a:t>'scoreValue'</a:t>
            </a:r>
            <a:r>
              <a:rPr lang="en" sz="1200">
                <a:solidFill>
                  <a:schemeClr val="dk1"/>
                </a:solidFill>
                <a:highlight>
                  <a:srgbClr val="EFEFEF"/>
                </a:highlight>
                <a:latin typeface="Courier New"/>
                <a:ea typeface="Courier New"/>
                <a:cs typeface="Courier New"/>
                <a:sym typeface="Courier New"/>
              </a:rPr>
              <a:t>: 29, </a:t>
            </a:r>
            <a:r>
              <a:rPr b="1" lang="en" sz="1200">
                <a:solidFill>
                  <a:schemeClr val="dk1"/>
                </a:solidFill>
                <a:highlight>
                  <a:srgbClr val="FFFF00"/>
                </a:highlight>
                <a:latin typeface="Courier New"/>
                <a:ea typeface="Courier New"/>
                <a:cs typeface="Courier New"/>
                <a:sym typeface="Courier New"/>
              </a:rPr>
              <a:t>'clientCount'</a:t>
            </a:r>
            <a:r>
              <a:rPr lang="en" sz="1200">
                <a:solidFill>
                  <a:schemeClr val="dk1"/>
                </a:solidFill>
                <a:highlight>
                  <a:srgbClr val="EFEFEF"/>
                </a:highlight>
                <a:latin typeface="Courier New"/>
                <a:ea typeface="Courier New"/>
                <a:cs typeface="Courier New"/>
                <a:sym typeface="Courier New"/>
              </a:rPr>
              <a:t>: 82, 'clientUniqueCount': 82, 'starttime': 1611071700000, 'endtime': 1611072000000}, {'scoreCategory': {'scoreCategory': 'CLIENT_TYPE', 'value': 'WIRED'}, 'scoreValue': 100, 'clientCount': 2, 'clientUniqueCount': 2, 'starttime': 1611071700000, 'endtime': 1611072000000, 'scoreList': [{'scoreCategory': {'scoreCategory': 'SCORE_TYPE', 'value': 'POOR'}, 'scoreValue': -1, 'clientCount': 0, 'clientUniqueCount': 0, 'starttime': 1611071700000, 'endtime': 1611072000000}, ...</a:t>
            </a:r>
            <a:endParaRPr sz="12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